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9" r:id="rId3"/>
    <p:sldId id="267" r:id="rId4"/>
    <p:sldId id="264" r:id="rId5"/>
    <p:sldId id="263" r:id="rId6"/>
    <p:sldId id="260" r:id="rId7"/>
    <p:sldId id="258" r:id="rId8"/>
    <p:sldId id="265" r:id="rId9"/>
    <p:sldId id="261" r:id="rId10"/>
    <p:sldId id="262" r:id="rId11"/>
  </p:sldIdLst>
  <p:sldSz cx="18288000" cy="10287000"/>
  <p:notesSz cx="6858000" cy="9144000"/>
  <p:embeddedFontLst>
    <p:embeddedFont>
      <p:font typeface="Horizon Outlined" panose="020B0604020202020204" charset="0"/>
      <p:regular r:id="rId13"/>
    </p:embeddedFont>
    <p:embeddedFont>
      <p:font typeface="TT Norms" panose="020B0604020202020204" charset="0"/>
      <p:regular r:id="rId14"/>
    </p:embeddedFont>
    <p:embeddedFont>
      <p:font typeface="TT Norms Ultra-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030"/>
    <a:srgbClr val="8C8F7B"/>
    <a:srgbClr val="8E8E8C"/>
    <a:srgbClr val="F7F7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94" autoAdjust="0"/>
    <p:restoredTop sz="91971" autoAdjust="0"/>
  </p:normalViewPr>
  <p:slideViewPr>
    <p:cSldViewPr>
      <p:cViewPr varScale="1">
        <p:scale>
          <a:sx n="43" d="100"/>
          <a:sy n="43" d="100"/>
        </p:scale>
        <p:origin x="24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5BE02B-1F05-4463-A2F2-290535CB9BA0}" type="datetimeFigureOut">
              <a:rPr lang="en-ID" smtClean="0"/>
              <a:t>01/02/2025</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6540B6-9424-405C-BA0C-6E7F2212EA3E}" type="slidenum">
              <a:rPr lang="en-ID" smtClean="0"/>
              <a:t>‹#›</a:t>
            </a:fld>
            <a:endParaRPr lang="en-ID"/>
          </a:p>
        </p:txBody>
      </p:sp>
    </p:spTree>
    <p:extLst>
      <p:ext uri="{BB962C8B-B14F-4D97-AF65-F5344CB8AC3E}">
        <p14:creationId xmlns:p14="http://schemas.microsoft.com/office/powerpoint/2010/main" val="16565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C76540B6-9424-405C-BA0C-6E7F2212EA3E}" type="slidenum">
              <a:rPr lang="en-ID" smtClean="0"/>
              <a:t>1</a:t>
            </a:fld>
            <a:endParaRPr lang="en-ID"/>
          </a:p>
        </p:txBody>
      </p:sp>
    </p:spTree>
    <p:extLst>
      <p:ext uri="{BB962C8B-B14F-4D97-AF65-F5344CB8AC3E}">
        <p14:creationId xmlns:p14="http://schemas.microsoft.com/office/powerpoint/2010/main" val="1995060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2.svg"/><Relationship Id="rId9" Type="http://schemas.openxmlformats.org/officeDocument/2006/relationships/image" Target="../media/image10.sv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youtu.be/xHPmrYfFOlk?si=3OqmrmMeJx0wuL_n"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svg"/><Relationship Id="rId7"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github.com/DwiAjeng-2/PerformanceAnalyticsKimiaFarma.git" TargetMode="External"/><Relationship Id="rId5" Type="http://schemas.openxmlformats.org/officeDocument/2006/relationships/image" Target="../media/image2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lookerstudio.google.com/reporting/c51dfc39-f3b2-4d53-8d0f-cd9c0dd4dea1" TargetMode="External"/><Relationship Id="rId5" Type="http://schemas.openxmlformats.org/officeDocument/2006/relationships/image" Target="../media/image2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TextBox 2"/>
          <p:cNvSpPr txBox="1"/>
          <p:nvPr/>
        </p:nvSpPr>
        <p:spPr>
          <a:xfrm>
            <a:off x="1379299" y="2523203"/>
            <a:ext cx="14670911" cy="1977464"/>
          </a:xfrm>
          <a:prstGeom prst="rect">
            <a:avLst/>
          </a:prstGeom>
        </p:spPr>
        <p:txBody>
          <a:bodyPr wrap="square" lIns="0" tIns="0" rIns="0" bIns="0" rtlCol="0" anchor="t">
            <a:spAutoFit/>
          </a:bodyPr>
          <a:lstStyle/>
          <a:p>
            <a:pPr algn="l">
              <a:lnSpc>
                <a:spcPts val="15000"/>
              </a:lnSpc>
            </a:pPr>
            <a:r>
              <a:rPr lang="en-US" sz="13900" b="1" spc="-1640" dirty="0">
                <a:solidFill>
                  <a:srgbClr val="303030"/>
                </a:solidFill>
                <a:latin typeface="TT Norms Ultra-Bold"/>
                <a:ea typeface="TT Norms Ultra-Bold"/>
                <a:cs typeface="TT Norms Ultra-Bold"/>
                <a:sym typeface="TT Norms Ultra-Bold"/>
              </a:rPr>
              <a:t>A N A L Y T I C S</a:t>
            </a:r>
          </a:p>
        </p:txBody>
      </p:sp>
      <p:sp>
        <p:nvSpPr>
          <p:cNvPr id="3" name="AutoShape 3"/>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4" name="AutoShape 4"/>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5" name="Freeform 5"/>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TextBox 6"/>
          <p:cNvSpPr txBox="1"/>
          <p:nvPr/>
        </p:nvSpPr>
        <p:spPr>
          <a:xfrm>
            <a:off x="1531114" y="1233024"/>
            <a:ext cx="8527286" cy="1261884"/>
          </a:xfrm>
          <a:prstGeom prst="rect">
            <a:avLst/>
          </a:prstGeom>
        </p:spPr>
        <p:txBody>
          <a:bodyPr wrap="square" lIns="0" tIns="0" rIns="0" bIns="0" rtlCol="0" anchor="t">
            <a:spAutoFit/>
          </a:bodyPr>
          <a:lstStyle/>
          <a:p>
            <a:pPr algn="l">
              <a:lnSpc>
                <a:spcPts val="11199"/>
              </a:lnSpc>
            </a:pPr>
            <a:r>
              <a:rPr lang="en-US" sz="4800" spc="-879" dirty="0">
                <a:solidFill>
                  <a:srgbClr val="303030"/>
                </a:solidFill>
                <a:latin typeface="Horizon Outlined"/>
                <a:ea typeface="Horizon Outlined"/>
                <a:cs typeface="Horizon Outlined"/>
                <a:sym typeface="Horizon Outlined"/>
              </a:rPr>
              <a:t>P   e   r    f   o   r   m   a   n   c   e</a:t>
            </a:r>
          </a:p>
        </p:txBody>
      </p:sp>
      <p:sp>
        <p:nvSpPr>
          <p:cNvPr id="7" name="TextBox 7"/>
          <p:cNvSpPr txBox="1"/>
          <p:nvPr/>
        </p:nvSpPr>
        <p:spPr>
          <a:xfrm>
            <a:off x="1379299" y="9475065"/>
            <a:ext cx="540249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rgbClr val="303030"/>
                </a:solidFill>
                <a:latin typeface="TT Norms"/>
                <a:ea typeface="TT Norms"/>
                <a:cs typeface="TT Norms"/>
                <a:sym typeface="TT Norms"/>
              </a:rPr>
              <a:t>PRESENTED BY : DWI AJENG ROSMAYA</a:t>
            </a:r>
          </a:p>
        </p:txBody>
      </p:sp>
      <p:sp>
        <p:nvSpPr>
          <p:cNvPr id="8" name="TextBox 8"/>
          <p:cNvSpPr txBox="1"/>
          <p:nvPr/>
        </p:nvSpPr>
        <p:spPr>
          <a:xfrm>
            <a:off x="1457649" y="6132232"/>
            <a:ext cx="6629401" cy="386644"/>
          </a:xfrm>
          <a:prstGeom prst="rect">
            <a:avLst/>
          </a:prstGeom>
        </p:spPr>
        <p:txBody>
          <a:bodyPr wrap="square" lIns="0" tIns="0" rIns="0" bIns="0" rtlCol="0" anchor="t">
            <a:spAutoFit/>
          </a:bodyPr>
          <a:lstStyle/>
          <a:p>
            <a:pPr>
              <a:lnSpc>
                <a:spcPts val="2940"/>
              </a:lnSpc>
              <a:spcBef>
                <a:spcPct val="0"/>
              </a:spcBef>
            </a:pPr>
            <a:r>
              <a:rPr lang="en-US" sz="2800" spc="-46" dirty="0">
                <a:solidFill>
                  <a:srgbClr val="303030"/>
                </a:solidFill>
                <a:latin typeface="TT Norms"/>
                <a:ea typeface="TT Norms"/>
                <a:cs typeface="TT Norms"/>
                <a:sym typeface="TT Norms"/>
              </a:rPr>
              <a:t>KIMIA FARMA- BIG DATA ANALYTICS</a:t>
            </a:r>
          </a:p>
        </p:txBody>
      </p:sp>
      <p:sp>
        <p:nvSpPr>
          <p:cNvPr id="9" name="TextBox 9"/>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dirty="0">
                <a:solidFill>
                  <a:srgbClr val="303030"/>
                </a:solidFill>
                <a:latin typeface="TT Norms"/>
                <a:ea typeface="TT Norms"/>
                <a:cs typeface="TT Norms"/>
                <a:sym typeface="TT Norms"/>
              </a:rPr>
              <a:t>PAGE 01</a:t>
            </a:r>
          </a:p>
        </p:txBody>
      </p:sp>
      <p:sp>
        <p:nvSpPr>
          <p:cNvPr id="11" name="TextBox 2">
            <a:extLst>
              <a:ext uri="{FF2B5EF4-FFF2-40B4-BE49-F238E27FC236}">
                <a16:creationId xmlns:a16="http://schemas.microsoft.com/office/drawing/2014/main" id="{8B397B3E-B4AC-AC31-BFAA-45F1DC9ECFD0}"/>
              </a:ext>
            </a:extLst>
          </p:cNvPr>
          <p:cNvSpPr txBox="1"/>
          <p:nvPr/>
        </p:nvSpPr>
        <p:spPr>
          <a:xfrm>
            <a:off x="1379299" y="3915042"/>
            <a:ext cx="14670911" cy="1750479"/>
          </a:xfrm>
          <a:prstGeom prst="rect">
            <a:avLst/>
          </a:prstGeom>
        </p:spPr>
        <p:txBody>
          <a:bodyPr wrap="square" lIns="0" tIns="0" rIns="0" bIns="0" rtlCol="0" anchor="t">
            <a:spAutoFit/>
          </a:bodyPr>
          <a:lstStyle/>
          <a:p>
            <a:pPr algn="l">
              <a:lnSpc>
                <a:spcPts val="15000"/>
              </a:lnSpc>
            </a:pPr>
            <a:r>
              <a:rPr lang="en-US" sz="8000" b="1" spc="-300" dirty="0">
                <a:solidFill>
                  <a:srgbClr val="303030"/>
                </a:solidFill>
                <a:latin typeface="TT Norms Ultra-Bold"/>
                <a:ea typeface="TT Norms Ultra-Bold"/>
                <a:cs typeface="TT Norms Ultra-Bold"/>
                <a:sym typeface="TT Norms Ultra-Bold"/>
              </a:rPr>
              <a:t>BUSSINESS YEAR 2020-2023</a:t>
            </a:r>
          </a:p>
        </p:txBody>
      </p:sp>
      <p:grpSp>
        <p:nvGrpSpPr>
          <p:cNvPr id="13" name="Group 26">
            <a:extLst>
              <a:ext uri="{FF2B5EF4-FFF2-40B4-BE49-F238E27FC236}">
                <a16:creationId xmlns:a16="http://schemas.microsoft.com/office/drawing/2014/main" id="{DD4DE011-C03F-6C78-8803-325A5ACC6953}"/>
              </a:ext>
            </a:extLst>
          </p:cNvPr>
          <p:cNvGrpSpPr/>
          <p:nvPr/>
        </p:nvGrpSpPr>
        <p:grpSpPr>
          <a:xfrm>
            <a:off x="12496806" y="-1364570"/>
            <a:ext cx="5435198" cy="2774269"/>
            <a:chOff x="0" y="-47625"/>
            <a:chExt cx="627517" cy="410230"/>
          </a:xfrm>
        </p:grpSpPr>
        <p:sp>
          <p:nvSpPr>
            <p:cNvPr id="14" name="Freeform 27">
              <a:extLst>
                <a:ext uri="{FF2B5EF4-FFF2-40B4-BE49-F238E27FC236}">
                  <a16:creationId xmlns:a16="http://schemas.microsoft.com/office/drawing/2014/main" id="{8EF796BA-983C-5B52-0622-A40660B9699C}"/>
                </a:ext>
              </a:extLst>
            </p:cNvPr>
            <p:cNvSpPr/>
            <p:nvPr/>
          </p:nvSpPr>
          <p:spPr>
            <a:xfrm>
              <a:off x="0" y="194766"/>
              <a:ext cx="627517" cy="167839"/>
            </a:xfrm>
            <a:custGeom>
              <a:avLst/>
              <a:gdLst/>
              <a:ahLst/>
              <a:cxnLst/>
              <a:rect l="l" t="t" r="r" b="b"/>
              <a:pathLst>
                <a:path w="627517" h="167839">
                  <a:moveTo>
                    <a:pt x="83919" y="0"/>
                  </a:moveTo>
                  <a:lnTo>
                    <a:pt x="543598" y="0"/>
                  </a:lnTo>
                  <a:cubicBezTo>
                    <a:pt x="589945" y="0"/>
                    <a:pt x="627517" y="37572"/>
                    <a:pt x="627517" y="83919"/>
                  </a:cubicBezTo>
                  <a:lnTo>
                    <a:pt x="627517" y="83919"/>
                  </a:lnTo>
                  <a:cubicBezTo>
                    <a:pt x="627517" y="130267"/>
                    <a:pt x="589945" y="167839"/>
                    <a:pt x="543598"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8C8F7B"/>
              </a:solidFill>
              <a:prstDash val="solid"/>
              <a:round/>
            </a:ln>
          </p:spPr>
        </p:sp>
        <p:sp>
          <p:nvSpPr>
            <p:cNvPr id="15" name="TextBox 28">
              <a:extLst>
                <a:ext uri="{FF2B5EF4-FFF2-40B4-BE49-F238E27FC236}">
                  <a16:creationId xmlns:a16="http://schemas.microsoft.com/office/drawing/2014/main" id="{7F6A59C2-7CF7-43F9-F572-18DFC0462784}"/>
                </a:ext>
              </a:extLst>
            </p:cNvPr>
            <p:cNvSpPr txBox="1"/>
            <p:nvPr/>
          </p:nvSpPr>
          <p:spPr>
            <a:xfrm>
              <a:off x="0" y="-47625"/>
              <a:ext cx="627517" cy="215464"/>
            </a:xfrm>
            <a:prstGeom prst="rect">
              <a:avLst/>
            </a:prstGeom>
          </p:spPr>
          <p:txBody>
            <a:bodyPr lIns="50800" tIns="50800" rIns="50800" bIns="50800" rtlCol="0" anchor="ctr"/>
            <a:lstStyle/>
            <a:p>
              <a:pPr marL="0" lvl="0" indent="0" algn="ctr">
                <a:lnSpc>
                  <a:spcPts val="2940"/>
                </a:lnSpc>
                <a:spcBef>
                  <a:spcPct val="0"/>
                </a:spcBef>
              </a:pPr>
              <a:endParaRPr lang="en-US" sz="2100" spc="-46" dirty="0">
                <a:solidFill>
                  <a:srgbClr val="F7F7F3"/>
                </a:solidFill>
                <a:latin typeface="TT Norms"/>
                <a:ea typeface="TT Norms"/>
                <a:cs typeface="TT Norms"/>
                <a:sym typeface="TT Norms"/>
              </a:endParaRPr>
            </a:p>
          </p:txBody>
        </p:sp>
      </p:grpSp>
      <p:pic>
        <p:nvPicPr>
          <p:cNvPr id="12" name="Google Shape;61;p1">
            <a:extLst>
              <a:ext uri="{FF2B5EF4-FFF2-40B4-BE49-F238E27FC236}">
                <a16:creationId xmlns:a16="http://schemas.microsoft.com/office/drawing/2014/main" id="{3FDD0D18-2B26-EF1E-6FDA-14FE2D6EAD46}"/>
              </a:ext>
            </a:extLst>
          </p:cNvPr>
          <p:cNvPicPr preferRelativeResize="0"/>
          <p:nvPr/>
        </p:nvPicPr>
        <p:blipFill>
          <a:blip r:embed="rId5">
            <a:alphaModFix/>
          </a:blip>
          <a:stretch>
            <a:fillRect/>
          </a:stretch>
        </p:blipFill>
        <p:spPr>
          <a:xfrm>
            <a:off x="15544800" y="405359"/>
            <a:ext cx="1874272" cy="674741"/>
          </a:xfrm>
          <a:prstGeom prst="rect">
            <a:avLst/>
          </a:prstGeom>
          <a:noFill/>
          <a:ln>
            <a:noFill/>
          </a:ln>
        </p:spPr>
      </p:pic>
      <p:pic>
        <p:nvPicPr>
          <p:cNvPr id="16" name="Google Shape;55;p1">
            <a:extLst>
              <a:ext uri="{FF2B5EF4-FFF2-40B4-BE49-F238E27FC236}">
                <a16:creationId xmlns:a16="http://schemas.microsoft.com/office/drawing/2014/main" id="{BE53DB50-31E8-B65C-A48F-8F1A6717D2FF}"/>
              </a:ext>
            </a:extLst>
          </p:cNvPr>
          <p:cNvPicPr preferRelativeResize="0"/>
          <p:nvPr/>
        </p:nvPicPr>
        <p:blipFill rotWithShape="1">
          <a:blip r:embed="rId6">
            <a:alphaModFix/>
          </a:blip>
          <a:srcRect/>
          <a:stretch/>
        </p:blipFill>
        <p:spPr>
          <a:xfrm>
            <a:off x="12905862" y="465181"/>
            <a:ext cx="1874272" cy="724725"/>
          </a:xfrm>
          <a:prstGeom prst="rect">
            <a:avLst/>
          </a:prstGeom>
          <a:noFill/>
          <a:ln>
            <a:noFill/>
          </a:ln>
        </p:spPr>
      </p:pic>
      <p:sp>
        <p:nvSpPr>
          <p:cNvPr id="17" name="Google Shape;59;p1">
            <a:extLst>
              <a:ext uri="{FF2B5EF4-FFF2-40B4-BE49-F238E27FC236}">
                <a16:creationId xmlns:a16="http://schemas.microsoft.com/office/drawing/2014/main" id="{CA608B3D-3030-9EE9-21D7-405A0A059BF8}"/>
              </a:ext>
            </a:extLst>
          </p:cNvPr>
          <p:cNvSpPr txBox="1"/>
          <p:nvPr/>
        </p:nvSpPr>
        <p:spPr>
          <a:xfrm>
            <a:off x="14933567" y="586524"/>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dirty="0">
                <a:solidFill>
                  <a:schemeClr val="lt1"/>
                </a:solidFill>
                <a:latin typeface="TT Norms" panose="020B0604020202020204" charset="0"/>
                <a:ea typeface="Rubik SemiBold"/>
                <a:cs typeface="Rubik SemiBold"/>
                <a:sym typeface="Rubik SemiBold"/>
              </a:rPr>
              <a:t>X</a:t>
            </a:r>
            <a:endParaRPr sz="3000" b="1" i="0" u="none" strike="noStrike" cap="none" dirty="0">
              <a:solidFill>
                <a:schemeClr val="lt1"/>
              </a:solidFill>
              <a:latin typeface="TT Norms" panose="020B0604020202020204" charset="0"/>
              <a:ea typeface="Rubik SemiBold"/>
              <a:cs typeface="Rubik SemiBold"/>
              <a:sym typeface="Rubik SemiBold"/>
            </a:endParaRPr>
          </a:p>
        </p:txBody>
      </p:sp>
      <p:sp>
        <p:nvSpPr>
          <p:cNvPr id="18" name="TextBox 15">
            <a:extLst>
              <a:ext uri="{FF2B5EF4-FFF2-40B4-BE49-F238E27FC236}">
                <a16:creationId xmlns:a16="http://schemas.microsoft.com/office/drawing/2014/main" id="{4F9CDAFE-A941-F40D-D119-EE4EA6604769}"/>
              </a:ext>
            </a:extLst>
          </p:cNvPr>
          <p:cNvSpPr txBox="1"/>
          <p:nvPr/>
        </p:nvSpPr>
        <p:spPr>
          <a:xfrm rot="-5400000">
            <a:off x="-1558660" y="77648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spTree>
  </p:cSld>
  <p:clrMapOvr>
    <a:masterClrMapping/>
  </p:clrMapOvr>
  <mc:AlternateContent xmlns:mc="http://schemas.openxmlformats.org/markup-compatibility/2006">
    <mc:Choice xmlns:p14="http://schemas.microsoft.com/office/powerpoint/2010/main" Requires="p14">
      <p:transition spd="slow" p14:dur="2000" advTm="14354"/>
    </mc:Choice>
    <mc:Fallback>
      <p:transition spd="slow" advTm="1435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07</a:t>
            </a:r>
          </a:p>
        </p:txBody>
      </p:sp>
      <p:sp>
        <p:nvSpPr>
          <p:cNvPr id="9" name="TextBox 9"/>
          <p:cNvSpPr txBox="1"/>
          <p:nvPr/>
        </p:nvSpPr>
        <p:spPr>
          <a:xfrm>
            <a:off x="7315200" y="5781512"/>
            <a:ext cx="10838968" cy="1419224"/>
          </a:xfrm>
          <a:prstGeom prst="rect">
            <a:avLst/>
          </a:prstGeom>
        </p:spPr>
        <p:txBody>
          <a:bodyPr lIns="0" tIns="0" rIns="0" bIns="0" rtlCol="0" anchor="t">
            <a:spAutoFit/>
          </a:bodyPr>
          <a:lstStyle/>
          <a:p>
            <a:pPr algn="l">
              <a:lnSpc>
                <a:spcPts val="9749"/>
              </a:lnSpc>
            </a:pPr>
            <a:r>
              <a:rPr lang="en-US" sz="12999" b="1" spc="-1065" dirty="0">
                <a:solidFill>
                  <a:srgbClr val="303030"/>
                </a:solidFill>
                <a:latin typeface="TT Norms Ultra-Bold"/>
                <a:ea typeface="TT Norms Ultra-Bold"/>
                <a:cs typeface="TT Norms Ultra-Bold"/>
                <a:sym typeface="TT Norms Ultra-Bold"/>
              </a:rPr>
              <a:t>YOU</a:t>
            </a:r>
          </a:p>
        </p:txBody>
      </p:sp>
      <p:sp>
        <p:nvSpPr>
          <p:cNvPr id="10" name="TextBox 10"/>
          <p:cNvSpPr txBox="1"/>
          <p:nvPr/>
        </p:nvSpPr>
        <p:spPr>
          <a:xfrm>
            <a:off x="6019800" y="4502848"/>
            <a:ext cx="10818705" cy="952184"/>
          </a:xfrm>
          <a:prstGeom prst="rect">
            <a:avLst/>
          </a:prstGeom>
        </p:spPr>
        <p:txBody>
          <a:bodyPr lIns="0" tIns="0" rIns="0" bIns="0" rtlCol="0" anchor="t">
            <a:spAutoFit/>
          </a:bodyPr>
          <a:lstStyle/>
          <a:p>
            <a:pPr algn="l">
              <a:lnSpc>
                <a:spcPts val="6299"/>
              </a:lnSpc>
            </a:pPr>
            <a:r>
              <a:rPr lang="en-US" sz="9000" spc="-300" dirty="0">
                <a:solidFill>
                  <a:srgbClr val="303030"/>
                </a:solidFill>
                <a:latin typeface="Horizon Outlined"/>
                <a:ea typeface="Horizon Outlined"/>
                <a:cs typeface="Horizon Outlined"/>
                <a:sym typeface="Horizon Outlined"/>
              </a:rPr>
              <a:t>THANK</a:t>
            </a:r>
          </a:p>
        </p:txBody>
      </p:sp>
      <p:sp>
        <p:nvSpPr>
          <p:cNvPr id="5" name="TextBox 15">
            <a:extLst>
              <a:ext uri="{FF2B5EF4-FFF2-40B4-BE49-F238E27FC236}">
                <a16:creationId xmlns:a16="http://schemas.microsoft.com/office/drawing/2014/main" id="{EB4E062D-01A7-EA87-7598-24AEA6BE77BB}"/>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grpSp>
        <p:nvGrpSpPr>
          <p:cNvPr id="12" name="Group 26">
            <a:extLst>
              <a:ext uri="{FF2B5EF4-FFF2-40B4-BE49-F238E27FC236}">
                <a16:creationId xmlns:a16="http://schemas.microsoft.com/office/drawing/2014/main" id="{2238D974-3B8B-99C9-DF15-EF006EE59FEE}"/>
              </a:ext>
            </a:extLst>
          </p:cNvPr>
          <p:cNvGrpSpPr/>
          <p:nvPr/>
        </p:nvGrpSpPr>
        <p:grpSpPr>
          <a:xfrm>
            <a:off x="12496806" y="-1364570"/>
            <a:ext cx="5435198" cy="2774269"/>
            <a:chOff x="0" y="-47625"/>
            <a:chExt cx="627517" cy="410230"/>
          </a:xfrm>
        </p:grpSpPr>
        <p:sp>
          <p:nvSpPr>
            <p:cNvPr id="13" name="Freeform 27">
              <a:extLst>
                <a:ext uri="{FF2B5EF4-FFF2-40B4-BE49-F238E27FC236}">
                  <a16:creationId xmlns:a16="http://schemas.microsoft.com/office/drawing/2014/main" id="{F97C8E24-5458-98F1-74EF-2D1E4961A780}"/>
                </a:ext>
              </a:extLst>
            </p:cNvPr>
            <p:cNvSpPr/>
            <p:nvPr/>
          </p:nvSpPr>
          <p:spPr>
            <a:xfrm>
              <a:off x="0" y="194766"/>
              <a:ext cx="627517" cy="167839"/>
            </a:xfrm>
            <a:custGeom>
              <a:avLst/>
              <a:gdLst/>
              <a:ahLst/>
              <a:cxnLst/>
              <a:rect l="l" t="t" r="r" b="b"/>
              <a:pathLst>
                <a:path w="627517" h="167839">
                  <a:moveTo>
                    <a:pt x="83919" y="0"/>
                  </a:moveTo>
                  <a:lnTo>
                    <a:pt x="543598" y="0"/>
                  </a:lnTo>
                  <a:cubicBezTo>
                    <a:pt x="589945" y="0"/>
                    <a:pt x="627517" y="37572"/>
                    <a:pt x="627517" y="83919"/>
                  </a:cubicBezTo>
                  <a:lnTo>
                    <a:pt x="627517" y="83919"/>
                  </a:lnTo>
                  <a:cubicBezTo>
                    <a:pt x="627517" y="130267"/>
                    <a:pt x="589945" y="167839"/>
                    <a:pt x="543598"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8C8F7B"/>
              </a:solidFill>
              <a:prstDash val="solid"/>
              <a:round/>
            </a:ln>
          </p:spPr>
        </p:sp>
        <p:sp>
          <p:nvSpPr>
            <p:cNvPr id="14" name="TextBox 28">
              <a:extLst>
                <a:ext uri="{FF2B5EF4-FFF2-40B4-BE49-F238E27FC236}">
                  <a16:creationId xmlns:a16="http://schemas.microsoft.com/office/drawing/2014/main" id="{803170BA-C24B-80E2-3151-37891AAD89C8}"/>
                </a:ext>
              </a:extLst>
            </p:cNvPr>
            <p:cNvSpPr txBox="1"/>
            <p:nvPr/>
          </p:nvSpPr>
          <p:spPr>
            <a:xfrm>
              <a:off x="0" y="-47625"/>
              <a:ext cx="627517" cy="215464"/>
            </a:xfrm>
            <a:prstGeom prst="rect">
              <a:avLst/>
            </a:prstGeom>
          </p:spPr>
          <p:txBody>
            <a:bodyPr lIns="50800" tIns="50800" rIns="50800" bIns="50800" rtlCol="0" anchor="ctr"/>
            <a:lstStyle/>
            <a:p>
              <a:pPr marL="0" lvl="0" indent="0" algn="ctr">
                <a:lnSpc>
                  <a:spcPts val="2940"/>
                </a:lnSpc>
                <a:spcBef>
                  <a:spcPct val="0"/>
                </a:spcBef>
              </a:pPr>
              <a:endParaRPr lang="en-US" sz="2100" spc="-46" dirty="0">
                <a:solidFill>
                  <a:srgbClr val="F7F7F3"/>
                </a:solidFill>
                <a:latin typeface="TT Norms"/>
                <a:ea typeface="TT Norms"/>
                <a:cs typeface="TT Norms"/>
                <a:sym typeface="TT Norms"/>
              </a:endParaRPr>
            </a:p>
          </p:txBody>
        </p:sp>
      </p:grpSp>
      <p:pic>
        <p:nvPicPr>
          <p:cNvPr id="15" name="Google Shape;61;p1">
            <a:extLst>
              <a:ext uri="{FF2B5EF4-FFF2-40B4-BE49-F238E27FC236}">
                <a16:creationId xmlns:a16="http://schemas.microsoft.com/office/drawing/2014/main" id="{BEE44E19-52C8-7649-9D59-3E42BA9F1CA7}"/>
              </a:ext>
            </a:extLst>
          </p:cNvPr>
          <p:cNvPicPr preferRelativeResize="0"/>
          <p:nvPr/>
        </p:nvPicPr>
        <p:blipFill>
          <a:blip r:embed="rId4">
            <a:alphaModFix/>
          </a:blip>
          <a:stretch>
            <a:fillRect/>
          </a:stretch>
        </p:blipFill>
        <p:spPr>
          <a:xfrm>
            <a:off x="15544800" y="405359"/>
            <a:ext cx="1874272" cy="674741"/>
          </a:xfrm>
          <a:prstGeom prst="rect">
            <a:avLst/>
          </a:prstGeom>
          <a:noFill/>
          <a:ln>
            <a:noFill/>
          </a:ln>
        </p:spPr>
      </p:pic>
      <p:pic>
        <p:nvPicPr>
          <p:cNvPr id="16" name="Google Shape;55;p1">
            <a:extLst>
              <a:ext uri="{FF2B5EF4-FFF2-40B4-BE49-F238E27FC236}">
                <a16:creationId xmlns:a16="http://schemas.microsoft.com/office/drawing/2014/main" id="{2B69B7FD-51CF-FED3-F410-181887990B7F}"/>
              </a:ext>
            </a:extLst>
          </p:cNvPr>
          <p:cNvPicPr preferRelativeResize="0"/>
          <p:nvPr/>
        </p:nvPicPr>
        <p:blipFill rotWithShape="1">
          <a:blip r:embed="rId5">
            <a:alphaModFix/>
          </a:blip>
          <a:srcRect/>
          <a:stretch/>
        </p:blipFill>
        <p:spPr>
          <a:xfrm>
            <a:off x="12905862" y="465181"/>
            <a:ext cx="1874272" cy="724725"/>
          </a:xfrm>
          <a:prstGeom prst="rect">
            <a:avLst/>
          </a:prstGeom>
          <a:noFill/>
          <a:ln>
            <a:noFill/>
          </a:ln>
        </p:spPr>
      </p:pic>
      <p:sp>
        <p:nvSpPr>
          <p:cNvPr id="17" name="Google Shape;59;p1">
            <a:extLst>
              <a:ext uri="{FF2B5EF4-FFF2-40B4-BE49-F238E27FC236}">
                <a16:creationId xmlns:a16="http://schemas.microsoft.com/office/drawing/2014/main" id="{19FF8380-28D0-2CDC-AD1F-4F21406E2ACF}"/>
              </a:ext>
            </a:extLst>
          </p:cNvPr>
          <p:cNvSpPr txBox="1"/>
          <p:nvPr/>
        </p:nvSpPr>
        <p:spPr>
          <a:xfrm>
            <a:off x="14933567" y="586524"/>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dirty="0">
                <a:solidFill>
                  <a:schemeClr val="lt1"/>
                </a:solidFill>
                <a:latin typeface="TT Norms" panose="020B0604020202020204" charset="0"/>
                <a:ea typeface="Rubik SemiBold"/>
                <a:cs typeface="Rubik SemiBold"/>
                <a:sym typeface="Rubik SemiBold"/>
              </a:rPr>
              <a:t>X</a:t>
            </a:r>
            <a:endParaRPr sz="3000" b="1" i="0" u="none" strike="noStrike" cap="none" dirty="0">
              <a:solidFill>
                <a:schemeClr val="lt1"/>
              </a:solidFill>
              <a:latin typeface="TT Norms" panose="020B0604020202020204" charset="0"/>
              <a:ea typeface="Rubik SemiBold"/>
              <a:cs typeface="Rubik SemiBold"/>
              <a:sym typeface="Rubik SemiBold"/>
            </a:endParaRPr>
          </a:p>
        </p:txBody>
      </p:sp>
    </p:spTree>
  </p:cSld>
  <p:clrMapOvr>
    <a:masterClrMapping/>
  </p:clrMapOvr>
  <mc:AlternateContent xmlns:mc="http://schemas.openxmlformats.org/markup-compatibility/2006">
    <mc:Choice xmlns:p14="http://schemas.microsoft.com/office/powerpoint/2010/main" Requires="p14">
      <p:transition spd="slow" p14:dur="2000" advTm="3543"/>
    </mc:Choice>
    <mc:Fallback>
      <p:transition spd="slow" advTm="354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9" name="Freeform 9"/>
          <p:cNvSpPr/>
          <p:nvPr/>
        </p:nvSpPr>
        <p:spPr>
          <a:xfrm>
            <a:off x="4172599" y="6302739"/>
            <a:ext cx="4311314" cy="637263"/>
          </a:xfrm>
          <a:custGeom>
            <a:avLst/>
            <a:gdLst/>
            <a:ahLst/>
            <a:cxnLst/>
            <a:rect l="l" t="t" r="r" b="b"/>
            <a:pathLst>
              <a:path w="1135490" h="167839">
                <a:moveTo>
                  <a:pt x="83919" y="0"/>
                </a:moveTo>
                <a:lnTo>
                  <a:pt x="1051570" y="0"/>
                </a:lnTo>
                <a:cubicBezTo>
                  <a:pt x="1097918" y="0"/>
                  <a:pt x="1135490" y="37572"/>
                  <a:pt x="1135490" y="83919"/>
                </a:cubicBezTo>
                <a:lnTo>
                  <a:pt x="1135490" y="83919"/>
                </a:lnTo>
                <a:cubicBezTo>
                  <a:pt x="1135490" y="130267"/>
                  <a:pt x="1097918" y="167839"/>
                  <a:pt x="1051570" y="167839"/>
                </a:cubicBezTo>
                <a:lnTo>
                  <a:pt x="83919" y="167839"/>
                </a:lnTo>
                <a:cubicBezTo>
                  <a:pt x="37572" y="167839"/>
                  <a:pt x="0" y="130267"/>
                  <a:pt x="0" y="83919"/>
                </a:cubicBezTo>
                <a:lnTo>
                  <a:pt x="0" y="83919"/>
                </a:lnTo>
                <a:cubicBezTo>
                  <a:pt x="0" y="37572"/>
                  <a:pt x="37572" y="0"/>
                  <a:pt x="83919" y="0"/>
                </a:cubicBezTo>
                <a:close/>
              </a:path>
            </a:pathLst>
          </a:custGeom>
          <a:solidFill>
            <a:srgbClr val="8E8E8C">
              <a:alpha val="0"/>
            </a:srgbClr>
          </a:solidFill>
          <a:ln w="9525" cap="rnd">
            <a:solidFill>
              <a:srgbClr val="8E8E8C"/>
            </a:solidFill>
            <a:prstDash val="solid"/>
            <a:round/>
          </a:ln>
        </p:spPr>
      </p:sp>
      <p:sp>
        <p:nvSpPr>
          <p:cNvPr id="22" name="Oval 21">
            <a:extLst>
              <a:ext uri="{FF2B5EF4-FFF2-40B4-BE49-F238E27FC236}">
                <a16:creationId xmlns:a16="http://schemas.microsoft.com/office/drawing/2014/main" id="{A3B624D8-131B-C58F-1FE5-1866D8B16ADF}"/>
              </a:ext>
            </a:extLst>
          </p:cNvPr>
          <p:cNvSpPr/>
          <p:nvPr/>
        </p:nvSpPr>
        <p:spPr>
          <a:xfrm>
            <a:off x="2430199" y="2138522"/>
            <a:ext cx="4638240" cy="4638240"/>
          </a:xfrm>
          <a:prstGeom prst="ellipse">
            <a:avLst/>
          </a:prstGeom>
          <a:solidFill>
            <a:srgbClr val="8C8F7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10" name="Picture 9">
            <a:extLst>
              <a:ext uri="{FF2B5EF4-FFF2-40B4-BE49-F238E27FC236}">
                <a16:creationId xmlns:a16="http://schemas.microsoft.com/office/drawing/2014/main" id="{61DACA92-5B9E-0FEF-0F74-F9B60EE82317}"/>
              </a:ext>
            </a:extLst>
          </p:cNvPr>
          <p:cNvPicPr>
            <a:picLocks noChangeAspect="1"/>
          </p:cNvPicPr>
          <p:nvPr/>
        </p:nvPicPr>
        <p:blipFill>
          <a:blip r:embed="rId2" cstate="print">
            <a:extLst>
              <a:ext uri="{28A0092B-C50C-407E-A947-70E740481C1C}">
                <a14:useLocalDpi xmlns:a14="http://schemas.microsoft.com/office/drawing/2010/main" val="0"/>
              </a:ext>
            </a:extLst>
          </a:blip>
          <a:srcRect l="14822" t="15545" r="35843" b="53176"/>
          <a:stretch/>
        </p:blipFill>
        <p:spPr>
          <a:xfrm>
            <a:off x="2378387" y="1722454"/>
            <a:ext cx="4784403" cy="5073630"/>
          </a:xfrm>
          <a:prstGeom prst="flowChartConnector">
            <a:avLst/>
          </a:prstGeom>
        </p:spPr>
      </p:pic>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1049000" y="558210"/>
            <a:ext cx="6746325" cy="1119966"/>
            <a:chOff x="0" y="0"/>
            <a:chExt cx="1135490" cy="167839"/>
          </a:xfrm>
        </p:grpSpPr>
        <p:sp>
          <p:nvSpPr>
            <p:cNvPr id="6" name="Freeform 6"/>
            <p:cNvSpPr/>
            <p:nvPr/>
          </p:nvSpPr>
          <p:spPr>
            <a:xfrm>
              <a:off x="0" y="0"/>
              <a:ext cx="1135490" cy="167839"/>
            </a:xfrm>
            <a:custGeom>
              <a:avLst/>
              <a:gdLst/>
              <a:ahLst/>
              <a:cxnLst/>
              <a:rect l="l" t="t" r="r" b="b"/>
              <a:pathLst>
                <a:path w="1135490" h="167839">
                  <a:moveTo>
                    <a:pt x="83919" y="0"/>
                  </a:moveTo>
                  <a:lnTo>
                    <a:pt x="1051570" y="0"/>
                  </a:lnTo>
                  <a:cubicBezTo>
                    <a:pt x="1097918" y="0"/>
                    <a:pt x="1135490" y="37572"/>
                    <a:pt x="1135490" y="83919"/>
                  </a:cubicBezTo>
                  <a:lnTo>
                    <a:pt x="1135490" y="83919"/>
                  </a:lnTo>
                  <a:cubicBezTo>
                    <a:pt x="1135490" y="130267"/>
                    <a:pt x="1097918" y="167839"/>
                    <a:pt x="1051570" y="167839"/>
                  </a:cubicBezTo>
                  <a:lnTo>
                    <a:pt x="83919" y="167839"/>
                  </a:lnTo>
                  <a:cubicBezTo>
                    <a:pt x="37572" y="167839"/>
                    <a:pt x="0" y="130267"/>
                    <a:pt x="0" y="83919"/>
                  </a:cubicBezTo>
                  <a:lnTo>
                    <a:pt x="0" y="83919"/>
                  </a:lnTo>
                  <a:cubicBezTo>
                    <a:pt x="0" y="37572"/>
                    <a:pt x="37572" y="0"/>
                    <a:pt x="83919" y="0"/>
                  </a:cubicBezTo>
                  <a:close/>
                </a:path>
              </a:pathLst>
            </a:custGeom>
            <a:solidFill>
              <a:srgbClr val="000000">
                <a:alpha val="0"/>
              </a:srgbClr>
            </a:solidFill>
            <a:ln w="9525" cap="rnd">
              <a:solidFill>
                <a:srgbClr val="8C8F7B"/>
              </a:solidFill>
              <a:prstDash val="solid"/>
              <a:round/>
            </a:ln>
          </p:spPr>
        </p:sp>
        <p:sp>
          <p:nvSpPr>
            <p:cNvPr id="7" name="TextBox 7"/>
            <p:cNvSpPr txBox="1"/>
            <p:nvPr/>
          </p:nvSpPr>
          <p:spPr>
            <a:xfrm>
              <a:off x="0" y="-47625"/>
              <a:ext cx="1135490" cy="215464"/>
            </a:xfrm>
            <a:prstGeom prst="rect">
              <a:avLst/>
            </a:prstGeom>
          </p:spPr>
          <p:txBody>
            <a:bodyPr lIns="50800" tIns="50800" rIns="50800" bIns="50800" rtlCol="0" anchor="ctr"/>
            <a:lstStyle/>
            <a:p>
              <a:pPr marL="0" lvl="0" indent="0" algn="ctr">
                <a:lnSpc>
                  <a:spcPts val="2940"/>
                </a:lnSpc>
                <a:spcBef>
                  <a:spcPct val="0"/>
                </a:spcBef>
              </a:pPr>
              <a:endParaRPr lang="en-US" sz="2100" spc="-46" dirty="0">
                <a:solidFill>
                  <a:srgbClr val="303030"/>
                </a:solidFill>
                <a:latin typeface="TT Norms"/>
                <a:ea typeface="TT Norms"/>
                <a:cs typeface="TT Norms"/>
                <a:sym typeface="TT Norms"/>
              </a:endParaRPr>
            </a:p>
          </p:txBody>
        </p:sp>
      </p:grpSp>
      <p:sp>
        <p:nvSpPr>
          <p:cNvPr id="14" name="TextBox 14"/>
          <p:cNvSpPr txBox="1"/>
          <p:nvPr/>
        </p:nvSpPr>
        <p:spPr>
          <a:xfrm>
            <a:off x="10591800" y="534285"/>
            <a:ext cx="6517491" cy="1271502"/>
          </a:xfrm>
          <a:prstGeom prst="rect">
            <a:avLst/>
          </a:prstGeom>
        </p:spPr>
        <p:txBody>
          <a:bodyPr lIns="0" tIns="0" rIns="0" bIns="0" rtlCol="0" anchor="t">
            <a:spAutoFit/>
          </a:bodyPr>
          <a:lstStyle/>
          <a:p>
            <a:pPr algn="r">
              <a:lnSpc>
                <a:spcPts val="9749"/>
              </a:lnSpc>
            </a:pPr>
            <a:r>
              <a:rPr lang="en-US" sz="8000" b="1" spc="-150" dirty="0">
                <a:solidFill>
                  <a:srgbClr val="8C8F7B"/>
                </a:solidFill>
                <a:latin typeface="TT Norms Ultra-Bold"/>
                <a:ea typeface="TT Norms Ultra-Bold"/>
                <a:cs typeface="TT Norms Ultra-Bold"/>
                <a:sym typeface="TT Norms Ultra-Bold"/>
              </a:rPr>
              <a:t>ABOUT ME</a:t>
            </a:r>
          </a:p>
        </p:txBody>
      </p:sp>
      <p:sp>
        <p:nvSpPr>
          <p:cNvPr id="17" name="TextBox 17"/>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04</a:t>
            </a:r>
          </a:p>
        </p:txBody>
      </p:sp>
      <p:sp>
        <p:nvSpPr>
          <p:cNvPr id="18" name="TextBox 18"/>
          <p:cNvSpPr txBox="1"/>
          <p:nvPr/>
        </p:nvSpPr>
        <p:spPr>
          <a:xfrm>
            <a:off x="7560901" y="3163984"/>
            <a:ext cx="8547706" cy="2233304"/>
          </a:xfrm>
          <a:prstGeom prst="rect">
            <a:avLst/>
          </a:prstGeom>
        </p:spPr>
        <p:txBody>
          <a:bodyPr wrap="square" lIns="0" tIns="0" rIns="0" bIns="0" rtlCol="0" anchor="t">
            <a:spAutoFit/>
          </a:bodyPr>
          <a:lstStyle/>
          <a:p>
            <a:pPr algn="just">
              <a:lnSpc>
                <a:spcPts val="2520"/>
              </a:lnSpc>
              <a:spcBef>
                <a:spcPct val="0"/>
              </a:spcBef>
            </a:pPr>
            <a:r>
              <a:rPr lang="en-US" dirty="0">
                <a:solidFill>
                  <a:srgbClr val="303030"/>
                </a:solidFill>
                <a:latin typeface="TT Norms" panose="020B0604020202020204" charset="0"/>
              </a:rPr>
              <a:t>I am a Mathematics graduate from UIN Maulana Malik Ibrahim Malang with a strong interest in data, including data analysis, data entry, and administration. As a data enthusiast, I continuously hone my skills through various courses and internship experiences to understand and process data effectively using different data visualization tools such as Tableau and Google Looker Studio. With strong analytical skills and attention to detail, I am committed to delivering accurate and valuable data-driven solutions.</a:t>
            </a:r>
            <a:endParaRPr lang="en-US" sz="1800" spc="-75" dirty="0">
              <a:solidFill>
                <a:srgbClr val="303030"/>
              </a:solidFill>
              <a:latin typeface="TT Norms" panose="020B0604020202020204" charset="0"/>
              <a:ea typeface="TT Norms"/>
              <a:cs typeface="TT Norms"/>
              <a:sym typeface="TT Norms"/>
            </a:endParaRPr>
          </a:p>
        </p:txBody>
      </p:sp>
      <p:pic>
        <p:nvPicPr>
          <p:cNvPr id="23" name="Google Shape;73;p3">
            <a:extLst>
              <a:ext uri="{FF2B5EF4-FFF2-40B4-BE49-F238E27FC236}">
                <a16:creationId xmlns:a16="http://schemas.microsoft.com/office/drawing/2014/main" id="{C52418E2-0559-FFDC-CD59-3774E52FED01}"/>
              </a:ext>
            </a:extLst>
          </p:cNvPr>
          <p:cNvPicPr preferRelativeResize="0"/>
          <p:nvPr/>
        </p:nvPicPr>
        <p:blipFill rotWithShape="1">
          <a:blip r:embed="rId5">
            <a:alphaModFix/>
          </a:blip>
          <a:srcRect t="5658" b="5649"/>
          <a:stretch/>
        </p:blipFill>
        <p:spPr>
          <a:xfrm>
            <a:off x="1236542" y="125507"/>
            <a:ext cx="2238101" cy="865406"/>
          </a:xfrm>
          <a:prstGeom prst="rect">
            <a:avLst/>
          </a:prstGeom>
          <a:noFill/>
          <a:ln>
            <a:noFill/>
          </a:ln>
        </p:spPr>
      </p:pic>
      <p:sp>
        <p:nvSpPr>
          <p:cNvPr id="24" name="TextBox 15">
            <a:extLst>
              <a:ext uri="{FF2B5EF4-FFF2-40B4-BE49-F238E27FC236}">
                <a16:creationId xmlns:a16="http://schemas.microsoft.com/office/drawing/2014/main" id="{581DCD31-4752-85E0-12E4-F26657A96B03}"/>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12" name="Graphic 11" descr="Envelope with solid fill">
            <a:extLst>
              <a:ext uri="{FF2B5EF4-FFF2-40B4-BE49-F238E27FC236}">
                <a16:creationId xmlns:a16="http://schemas.microsoft.com/office/drawing/2014/main" id="{090D53A7-1259-1D82-4133-DE728FC23B7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415733" y="8542181"/>
            <a:ext cx="340589" cy="340589"/>
          </a:xfrm>
          <a:prstGeom prst="rect">
            <a:avLst/>
          </a:prstGeom>
        </p:spPr>
      </p:pic>
      <p:pic>
        <p:nvPicPr>
          <p:cNvPr id="15" name="Graphic 14" descr="Receiver with solid fill">
            <a:extLst>
              <a:ext uri="{FF2B5EF4-FFF2-40B4-BE49-F238E27FC236}">
                <a16:creationId xmlns:a16="http://schemas.microsoft.com/office/drawing/2014/main" id="{E47ADF95-823E-B52A-5ED4-AE6B3D14618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4422162" y="7699217"/>
            <a:ext cx="264391" cy="264391"/>
          </a:xfrm>
          <a:prstGeom prst="rect">
            <a:avLst/>
          </a:prstGeom>
        </p:spPr>
      </p:pic>
      <p:sp>
        <p:nvSpPr>
          <p:cNvPr id="20" name="TextBox 18">
            <a:extLst>
              <a:ext uri="{FF2B5EF4-FFF2-40B4-BE49-F238E27FC236}">
                <a16:creationId xmlns:a16="http://schemas.microsoft.com/office/drawing/2014/main" id="{2DE64E7A-8D45-E936-2A16-FF068F9B4E62}"/>
              </a:ext>
            </a:extLst>
          </p:cNvPr>
          <p:cNvSpPr txBox="1"/>
          <p:nvPr/>
        </p:nvSpPr>
        <p:spPr>
          <a:xfrm>
            <a:off x="14935200" y="7636883"/>
            <a:ext cx="1920351" cy="309700"/>
          </a:xfrm>
          <a:prstGeom prst="rect">
            <a:avLst/>
          </a:prstGeom>
        </p:spPr>
        <p:txBody>
          <a:bodyPr wrap="square" lIns="0" tIns="0" rIns="0" bIns="0" rtlCol="0" anchor="t">
            <a:spAutoFit/>
          </a:bodyPr>
          <a:lstStyle/>
          <a:p>
            <a:pPr algn="just">
              <a:lnSpc>
                <a:spcPts val="2520"/>
              </a:lnSpc>
              <a:spcBef>
                <a:spcPct val="0"/>
              </a:spcBef>
            </a:pPr>
            <a:r>
              <a:rPr lang="en-US" dirty="0">
                <a:solidFill>
                  <a:srgbClr val="303030"/>
                </a:solidFill>
                <a:latin typeface="TT Norms" panose="020B0604020202020204" charset="0"/>
              </a:rPr>
              <a:t>082233023717</a:t>
            </a:r>
            <a:endParaRPr lang="en-US" sz="1800" spc="-75" dirty="0">
              <a:solidFill>
                <a:srgbClr val="303030"/>
              </a:solidFill>
              <a:latin typeface="TT Norms" panose="020B0604020202020204" charset="0"/>
              <a:ea typeface="TT Norms"/>
              <a:cs typeface="TT Norms"/>
              <a:sym typeface="TT Norms"/>
            </a:endParaRPr>
          </a:p>
        </p:txBody>
      </p:sp>
      <p:sp>
        <p:nvSpPr>
          <p:cNvPr id="25" name="TextBox 18">
            <a:extLst>
              <a:ext uri="{FF2B5EF4-FFF2-40B4-BE49-F238E27FC236}">
                <a16:creationId xmlns:a16="http://schemas.microsoft.com/office/drawing/2014/main" id="{904124D0-EFCA-3D99-36D0-1760C67F21E3}"/>
              </a:ext>
            </a:extLst>
          </p:cNvPr>
          <p:cNvSpPr txBox="1"/>
          <p:nvPr/>
        </p:nvSpPr>
        <p:spPr>
          <a:xfrm>
            <a:off x="14935199" y="7967473"/>
            <a:ext cx="3024639" cy="630301"/>
          </a:xfrm>
          <a:prstGeom prst="rect">
            <a:avLst/>
          </a:prstGeom>
        </p:spPr>
        <p:txBody>
          <a:bodyPr wrap="square" lIns="0" tIns="0" rIns="0" bIns="0" rtlCol="0" anchor="t">
            <a:spAutoFit/>
          </a:bodyPr>
          <a:lstStyle/>
          <a:p>
            <a:pPr algn="just">
              <a:lnSpc>
                <a:spcPts val="2520"/>
              </a:lnSpc>
              <a:spcBef>
                <a:spcPct val="0"/>
              </a:spcBef>
            </a:pPr>
            <a:r>
              <a:rPr lang="en-US" dirty="0">
                <a:solidFill>
                  <a:srgbClr val="303030"/>
                </a:solidFill>
                <a:latin typeface="TT Norms" panose="020B0604020202020204" charset="0"/>
              </a:rPr>
              <a:t>https://www.linkedin.com/in/dwi-ajeng-rosmaya/</a:t>
            </a:r>
            <a:endParaRPr lang="en-US" sz="1800" spc="-75" dirty="0">
              <a:solidFill>
                <a:srgbClr val="303030"/>
              </a:solidFill>
              <a:latin typeface="TT Norms" panose="020B0604020202020204" charset="0"/>
              <a:ea typeface="TT Norms"/>
              <a:cs typeface="TT Norms"/>
              <a:sym typeface="TT Norms"/>
            </a:endParaRPr>
          </a:p>
        </p:txBody>
      </p:sp>
      <p:sp>
        <p:nvSpPr>
          <p:cNvPr id="26" name="TextBox 18">
            <a:extLst>
              <a:ext uri="{FF2B5EF4-FFF2-40B4-BE49-F238E27FC236}">
                <a16:creationId xmlns:a16="http://schemas.microsoft.com/office/drawing/2014/main" id="{3F7DEC13-E946-896F-1E38-8EB486A70290}"/>
              </a:ext>
            </a:extLst>
          </p:cNvPr>
          <p:cNvSpPr txBox="1"/>
          <p:nvPr/>
        </p:nvSpPr>
        <p:spPr>
          <a:xfrm>
            <a:off x="14935199" y="8607231"/>
            <a:ext cx="2319334" cy="309700"/>
          </a:xfrm>
          <a:prstGeom prst="rect">
            <a:avLst/>
          </a:prstGeom>
        </p:spPr>
        <p:txBody>
          <a:bodyPr wrap="square" lIns="0" tIns="0" rIns="0" bIns="0" rtlCol="0" anchor="t">
            <a:spAutoFit/>
          </a:bodyPr>
          <a:lstStyle/>
          <a:p>
            <a:pPr algn="just">
              <a:lnSpc>
                <a:spcPts val="2520"/>
              </a:lnSpc>
              <a:spcBef>
                <a:spcPct val="0"/>
              </a:spcBef>
            </a:pPr>
            <a:r>
              <a:rPr lang="en-US" sz="1800" spc="-75" dirty="0">
                <a:solidFill>
                  <a:srgbClr val="303030"/>
                </a:solidFill>
                <a:latin typeface="TT Norms" panose="020B0604020202020204" charset="0"/>
                <a:ea typeface="TT Norms"/>
                <a:cs typeface="TT Norms"/>
                <a:sym typeface="TT Norms"/>
              </a:rPr>
              <a:t>dwirosmaya@gmail.com</a:t>
            </a:r>
          </a:p>
        </p:txBody>
      </p:sp>
      <p:pic>
        <p:nvPicPr>
          <p:cNvPr id="27" name="Google Shape;81;p3">
            <a:extLst>
              <a:ext uri="{FF2B5EF4-FFF2-40B4-BE49-F238E27FC236}">
                <a16:creationId xmlns:a16="http://schemas.microsoft.com/office/drawing/2014/main" id="{1C6BE31A-A673-F240-FFBE-04EF0F9E72DE}"/>
              </a:ext>
            </a:extLst>
          </p:cNvPr>
          <p:cNvPicPr preferRelativeResize="0"/>
          <p:nvPr/>
        </p:nvPicPr>
        <p:blipFill>
          <a:blip r:embed="rId10">
            <a:alphaModFix/>
          </a:blip>
          <a:stretch>
            <a:fillRect/>
          </a:stretch>
        </p:blipFill>
        <p:spPr>
          <a:xfrm>
            <a:off x="14401377" y="8143172"/>
            <a:ext cx="369300" cy="3693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advTm="10004"/>
    </mc:Choice>
    <mc:Fallback>
      <p:transition spd="slow" advTm="1000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a:extLst>
            <a:ext uri="{FF2B5EF4-FFF2-40B4-BE49-F238E27FC236}">
              <a16:creationId xmlns:a16="http://schemas.microsoft.com/office/drawing/2014/main" id="{2048B23B-5079-32A4-AC98-0316C855193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D4FF05A-5631-9F07-85FA-D4B8326E3EC7}"/>
              </a:ext>
            </a:extLst>
          </p:cNvPr>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a:extLst>
              <a:ext uri="{FF2B5EF4-FFF2-40B4-BE49-F238E27FC236}">
                <a16:creationId xmlns:a16="http://schemas.microsoft.com/office/drawing/2014/main" id="{68090D7D-D35B-779B-8759-3AAEE5282BF6}"/>
              </a:ext>
            </a:extLst>
          </p:cNvPr>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a:extLst>
              <a:ext uri="{FF2B5EF4-FFF2-40B4-BE49-F238E27FC236}">
                <a16:creationId xmlns:a16="http://schemas.microsoft.com/office/drawing/2014/main" id="{47F70968-CB7F-506E-2B1C-1D063F31290F}"/>
              </a:ext>
            </a:extLst>
          </p:cNvPr>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a:extLst>
              <a:ext uri="{FF2B5EF4-FFF2-40B4-BE49-F238E27FC236}">
                <a16:creationId xmlns:a16="http://schemas.microsoft.com/office/drawing/2014/main" id="{4D877532-E094-28E0-C921-728E4FC245BA}"/>
              </a:ext>
            </a:extLst>
          </p:cNvPr>
          <p:cNvGrpSpPr/>
          <p:nvPr/>
        </p:nvGrpSpPr>
        <p:grpSpPr>
          <a:xfrm>
            <a:off x="9677400" y="558210"/>
            <a:ext cx="8117925" cy="1119966"/>
            <a:chOff x="0" y="0"/>
            <a:chExt cx="1135490" cy="167839"/>
          </a:xfrm>
        </p:grpSpPr>
        <p:sp>
          <p:nvSpPr>
            <p:cNvPr id="6" name="Freeform 6">
              <a:extLst>
                <a:ext uri="{FF2B5EF4-FFF2-40B4-BE49-F238E27FC236}">
                  <a16:creationId xmlns:a16="http://schemas.microsoft.com/office/drawing/2014/main" id="{98E9ADAD-F8A9-0E03-CA7D-A836D5576409}"/>
                </a:ext>
              </a:extLst>
            </p:cNvPr>
            <p:cNvSpPr/>
            <p:nvPr/>
          </p:nvSpPr>
          <p:spPr>
            <a:xfrm>
              <a:off x="0" y="0"/>
              <a:ext cx="1135490" cy="167839"/>
            </a:xfrm>
            <a:custGeom>
              <a:avLst/>
              <a:gdLst/>
              <a:ahLst/>
              <a:cxnLst/>
              <a:rect l="l" t="t" r="r" b="b"/>
              <a:pathLst>
                <a:path w="1135490" h="167839">
                  <a:moveTo>
                    <a:pt x="83919" y="0"/>
                  </a:moveTo>
                  <a:lnTo>
                    <a:pt x="1051570" y="0"/>
                  </a:lnTo>
                  <a:cubicBezTo>
                    <a:pt x="1097918" y="0"/>
                    <a:pt x="1135490" y="37572"/>
                    <a:pt x="1135490" y="83919"/>
                  </a:cubicBezTo>
                  <a:lnTo>
                    <a:pt x="1135490" y="83919"/>
                  </a:lnTo>
                  <a:cubicBezTo>
                    <a:pt x="1135490" y="130267"/>
                    <a:pt x="1097918" y="167839"/>
                    <a:pt x="1051570" y="167839"/>
                  </a:cubicBezTo>
                  <a:lnTo>
                    <a:pt x="83919" y="167839"/>
                  </a:lnTo>
                  <a:cubicBezTo>
                    <a:pt x="37572" y="167839"/>
                    <a:pt x="0" y="130267"/>
                    <a:pt x="0" y="83919"/>
                  </a:cubicBezTo>
                  <a:lnTo>
                    <a:pt x="0" y="83919"/>
                  </a:lnTo>
                  <a:cubicBezTo>
                    <a:pt x="0" y="37572"/>
                    <a:pt x="37572" y="0"/>
                    <a:pt x="83919" y="0"/>
                  </a:cubicBezTo>
                  <a:close/>
                </a:path>
              </a:pathLst>
            </a:custGeom>
            <a:solidFill>
              <a:srgbClr val="000000">
                <a:alpha val="0"/>
              </a:srgbClr>
            </a:solidFill>
            <a:ln w="9525" cap="rnd">
              <a:solidFill>
                <a:srgbClr val="8C8F7B"/>
              </a:solidFill>
              <a:prstDash val="solid"/>
              <a:round/>
            </a:ln>
          </p:spPr>
        </p:sp>
        <p:sp>
          <p:nvSpPr>
            <p:cNvPr id="7" name="TextBox 7">
              <a:extLst>
                <a:ext uri="{FF2B5EF4-FFF2-40B4-BE49-F238E27FC236}">
                  <a16:creationId xmlns:a16="http://schemas.microsoft.com/office/drawing/2014/main" id="{16D691C3-24F3-2CAF-8003-D1D286E3CFD6}"/>
                </a:ext>
              </a:extLst>
            </p:cNvPr>
            <p:cNvSpPr txBox="1"/>
            <p:nvPr/>
          </p:nvSpPr>
          <p:spPr>
            <a:xfrm>
              <a:off x="0" y="-47625"/>
              <a:ext cx="1135490" cy="215464"/>
            </a:xfrm>
            <a:prstGeom prst="rect">
              <a:avLst/>
            </a:prstGeom>
          </p:spPr>
          <p:txBody>
            <a:bodyPr lIns="50800" tIns="50800" rIns="50800" bIns="50800" rtlCol="0" anchor="ctr"/>
            <a:lstStyle/>
            <a:p>
              <a:pPr marL="0" lvl="0" indent="0" algn="ctr">
                <a:lnSpc>
                  <a:spcPts val="2940"/>
                </a:lnSpc>
                <a:spcBef>
                  <a:spcPct val="0"/>
                </a:spcBef>
              </a:pPr>
              <a:endParaRPr lang="en-US" sz="2100" spc="-46" dirty="0">
                <a:solidFill>
                  <a:srgbClr val="303030"/>
                </a:solidFill>
                <a:latin typeface="TT Norms"/>
                <a:ea typeface="TT Norms"/>
                <a:cs typeface="TT Norms"/>
                <a:sym typeface="TT Norms"/>
              </a:endParaRPr>
            </a:p>
          </p:txBody>
        </p:sp>
      </p:grpSp>
      <p:sp>
        <p:nvSpPr>
          <p:cNvPr id="14" name="TextBox 14">
            <a:extLst>
              <a:ext uri="{FF2B5EF4-FFF2-40B4-BE49-F238E27FC236}">
                <a16:creationId xmlns:a16="http://schemas.microsoft.com/office/drawing/2014/main" id="{61C37388-0B6C-675B-B36A-F29C6AB0D044}"/>
              </a:ext>
            </a:extLst>
          </p:cNvPr>
          <p:cNvSpPr txBox="1"/>
          <p:nvPr/>
        </p:nvSpPr>
        <p:spPr>
          <a:xfrm>
            <a:off x="7929908" y="491313"/>
            <a:ext cx="9308246" cy="1186863"/>
          </a:xfrm>
          <a:prstGeom prst="rect">
            <a:avLst/>
          </a:prstGeom>
        </p:spPr>
        <p:txBody>
          <a:bodyPr wrap="square" lIns="0" tIns="0" rIns="0" bIns="0" rtlCol="0" anchor="t">
            <a:spAutoFit/>
          </a:bodyPr>
          <a:lstStyle/>
          <a:p>
            <a:pPr algn="r">
              <a:lnSpc>
                <a:spcPts val="9749"/>
              </a:lnSpc>
            </a:pPr>
            <a:r>
              <a:rPr lang="en-US" sz="6000" b="1" spc="-150" dirty="0">
                <a:solidFill>
                  <a:srgbClr val="8C8F7B"/>
                </a:solidFill>
                <a:latin typeface="TT Norms Ultra-Bold"/>
                <a:ea typeface="TT Norms Ultra-Bold"/>
                <a:cs typeface="TT Norms Ultra-Bold"/>
                <a:sym typeface="TT Norms Ultra-Bold"/>
              </a:rPr>
              <a:t>ABOUT COMPANY</a:t>
            </a:r>
          </a:p>
        </p:txBody>
      </p:sp>
      <p:sp>
        <p:nvSpPr>
          <p:cNvPr id="17" name="TextBox 17">
            <a:extLst>
              <a:ext uri="{FF2B5EF4-FFF2-40B4-BE49-F238E27FC236}">
                <a16:creationId xmlns:a16="http://schemas.microsoft.com/office/drawing/2014/main" id="{F945E76E-4470-739D-A76D-BF04B7D6F19E}"/>
              </a:ext>
            </a:extLst>
          </p:cNvPr>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04</a:t>
            </a:r>
          </a:p>
        </p:txBody>
      </p:sp>
      <p:sp>
        <p:nvSpPr>
          <p:cNvPr id="18" name="TextBox 18">
            <a:extLst>
              <a:ext uri="{FF2B5EF4-FFF2-40B4-BE49-F238E27FC236}">
                <a16:creationId xmlns:a16="http://schemas.microsoft.com/office/drawing/2014/main" id="{114236EE-BCF5-A449-7CA4-56DC327336EE}"/>
              </a:ext>
            </a:extLst>
          </p:cNvPr>
          <p:cNvSpPr txBox="1"/>
          <p:nvPr/>
        </p:nvSpPr>
        <p:spPr>
          <a:xfrm>
            <a:off x="2525633" y="2613221"/>
            <a:ext cx="10058398" cy="2042867"/>
          </a:xfrm>
          <a:prstGeom prst="rect">
            <a:avLst/>
          </a:prstGeom>
        </p:spPr>
        <p:txBody>
          <a:bodyPr wrap="square" lIns="0" tIns="0" rIns="0" bIns="0" rtlCol="0" anchor="t">
            <a:spAutoFit/>
          </a:bodyPr>
          <a:lstStyle/>
          <a:p>
            <a:pPr algn="just">
              <a:lnSpc>
                <a:spcPct val="150000"/>
              </a:lnSpc>
              <a:spcBef>
                <a:spcPct val="0"/>
              </a:spcBef>
            </a:pPr>
            <a:r>
              <a:rPr lang="en-US" dirty="0">
                <a:solidFill>
                  <a:srgbClr val="303030"/>
                </a:solidFill>
                <a:latin typeface="TT Norms" panose="020B0604020202020204" charset="0"/>
              </a:rPr>
              <a:t>PT Kimia Farma </a:t>
            </a:r>
            <a:r>
              <a:rPr lang="en-US" dirty="0" err="1">
                <a:solidFill>
                  <a:srgbClr val="303030"/>
                </a:solidFill>
                <a:latin typeface="TT Norms" panose="020B0604020202020204" charset="0"/>
              </a:rPr>
              <a:t>Tbk</a:t>
            </a:r>
            <a:r>
              <a:rPr lang="en-US" dirty="0">
                <a:solidFill>
                  <a:srgbClr val="303030"/>
                </a:solidFill>
                <a:latin typeface="TT Norms" panose="020B0604020202020204" charset="0"/>
              </a:rPr>
              <a:t>. is a leading pharmaceutical company in Indonesia, specializing in the manufacturing, distribution, and sales of medicines and other healthcare products. Established in 1817, the company has a long-standing history in Indonesia’s pharmaceutical industry. As part of a state-owned enterprise (BUMN) group, Kimia Farma is committed to improving public health across the country.</a:t>
            </a:r>
            <a:endParaRPr lang="en-US" sz="1800" spc="-75" dirty="0">
              <a:solidFill>
                <a:srgbClr val="303030"/>
              </a:solidFill>
              <a:latin typeface="TT Norms" panose="020B0604020202020204" charset="0"/>
              <a:ea typeface="TT Norms"/>
              <a:cs typeface="TT Norms"/>
              <a:sym typeface="TT Norms"/>
            </a:endParaRPr>
          </a:p>
        </p:txBody>
      </p:sp>
      <p:sp>
        <p:nvSpPr>
          <p:cNvPr id="21" name="TextBox 21">
            <a:extLst>
              <a:ext uri="{FF2B5EF4-FFF2-40B4-BE49-F238E27FC236}">
                <a16:creationId xmlns:a16="http://schemas.microsoft.com/office/drawing/2014/main" id="{2F73D414-F47D-BBB0-F406-00DB75C6CD48}"/>
              </a:ext>
            </a:extLst>
          </p:cNvPr>
          <p:cNvSpPr txBox="1"/>
          <p:nvPr/>
        </p:nvSpPr>
        <p:spPr>
          <a:xfrm>
            <a:off x="5534738" y="5139985"/>
            <a:ext cx="11703416" cy="3704860"/>
          </a:xfrm>
          <a:prstGeom prst="rect">
            <a:avLst/>
          </a:prstGeom>
        </p:spPr>
        <p:txBody>
          <a:bodyPr wrap="square" lIns="0" tIns="0" rIns="0" bIns="0" rtlCol="0" anchor="t">
            <a:spAutoFit/>
          </a:bodyPr>
          <a:lstStyle/>
          <a:p>
            <a:pPr algn="just">
              <a:lnSpc>
                <a:spcPct val="150000"/>
              </a:lnSpc>
            </a:pPr>
            <a:r>
              <a:rPr lang="en-US" sz="1800" spc="-75" dirty="0">
                <a:solidFill>
                  <a:srgbClr val="303030"/>
                </a:solidFill>
                <a:latin typeface="TT Norms" panose="020B0604020202020204" charset="0"/>
                <a:ea typeface="TT Norms"/>
                <a:cs typeface="TT Norms"/>
                <a:sym typeface="TT Norms"/>
              </a:rPr>
              <a:t>O</a:t>
            </a:r>
            <a:r>
              <a:rPr lang="en-US" dirty="0">
                <a:solidFill>
                  <a:srgbClr val="303030"/>
                </a:solidFill>
                <a:latin typeface="TT Norms" panose="020B0604020202020204" charset="0"/>
              </a:rPr>
              <a:t>ver the years, PT Kimia Farma </a:t>
            </a:r>
            <a:r>
              <a:rPr lang="en-US" dirty="0" err="1">
                <a:solidFill>
                  <a:srgbClr val="303030"/>
                </a:solidFill>
                <a:latin typeface="TT Norms" panose="020B0604020202020204" charset="0"/>
              </a:rPr>
              <a:t>Tbk</a:t>
            </a:r>
            <a:r>
              <a:rPr lang="en-US" dirty="0">
                <a:solidFill>
                  <a:srgbClr val="303030"/>
                </a:solidFill>
                <a:latin typeface="TT Norms" panose="020B0604020202020204" charset="0"/>
              </a:rPr>
              <a:t> has expanded into an integrated healthcare company in Indonesia. This growth is supported by its involvement in pharmaceutical manufacturing, research and development, distribution and trade, marketing, retail pharmacies, clinical laboratories, and healthcare clinics. The company’s pharmaceutical production includes chemical drugs, formulations, and herbal medicines, divided into six production lines: ethical drugs, over-the-counter medicines, generics, narcotics, licensed products, and raw materials. Kimia Farma accommodates almost all therapeutic classes, offering more than 385 products that are distributed nationwide and exported to several countries through its distribution network or partners. As part of its corporate social responsibility, Kimia Farma remains committed to ensuring a steady supply of generic medicines to the market.</a:t>
            </a:r>
          </a:p>
          <a:p>
            <a:pPr algn="just">
              <a:lnSpc>
                <a:spcPct val="150000"/>
              </a:lnSpc>
              <a:spcBef>
                <a:spcPct val="0"/>
              </a:spcBef>
            </a:pPr>
            <a:endParaRPr lang="en-US" sz="1800" spc="-75" dirty="0">
              <a:solidFill>
                <a:srgbClr val="303030"/>
              </a:solidFill>
              <a:latin typeface="TT Norms" panose="020B0604020202020204" charset="0"/>
              <a:ea typeface="TT Norms"/>
              <a:cs typeface="TT Norms"/>
              <a:sym typeface="TT Norms"/>
            </a:endParaRPr>
          </a:p>
        </p:txBody>
      </p:sp>
      <p:pic>
        <p:nvPicPr>
          <p:cNvPr id="23" name="Google Shape;73;p3">
            <a:extLst>
              <a:ext uri="{FF2B5EF4-FFF2-40B4-BE49-F238E27FC236}">
                <a16:creationId xmlns:a16="http://schemas.microsoft.com/office/drawing/2014/main" id="{4F3AC198-D70E-94FD-02BB-4C4E0A8BFA11}"/>
              </a:ext>
            </a:extLst>
          </p:cNvPr>
          <p:cNvPicPr preferRelativeResize="0"/>
          <p:nvPr/>
        </p:nvPicPr>
        <p:blipFill rotWithShape="1">
          <a:blip r:embed="rId4">
            <a:alphaModFix/>
          </a:blip>
          <a:srcRect t="5658" b="5649"/>
          <a:stretch/>
        </p:blipFill>
        <p:spPr>
          <a:xfrm>
            <a:off x="1236542" y="125507"/>
            <a:ext cx="2238101" cy="865406"/>
          </a:xfrm>
          <a:prstGeom prst="rect">
            <a:avLst/>
          </a:prstGeom>
          <a:noFill/>
          <a:ln>
            <a:noFill/>
          </a:ln>
        </p:spPr>
      </p:pic>
      <p:sp>
        <p:nvSpPr>
          <p:cNvPr id="24" name="TextBox 15">
            <a:extLst>
              <a:ext uri="{FF2B5EF4-FFF2-40B4-BE49-F238E27FC236}">
                <a16:creationId xmlns:a16="http://schemas.microsoft.com/office/drawing/2014/main" id="{8C9BC586-FC52-F7EA-5CBF-E841861B1DB7}"/>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8" name="Google Shape;103;p4">
            <a:extLst>
              <a:ext uri="{FF2B5EF4-FFF2-40B4-BE49-F238E27FC236}">
                <a16:creationId xmlns:a16="http://schemas.microsoft.com/office/drawing/2014/main" id="{06543E30-E6B0-1848-E453-29A7A03EF53D}"/>
              </a:ext>
            </a:extLst>
          </p:cNvPr>
          <p:cNvPicPr preferRelativeResize="0"/>
          <p:nvPr/>
        </p:nvPicPr>
        <p:blipFill>
          <a:blip r:embed="rId5">
            <a:alphaModFix/>
          </a:blip>
          <a:stretch>
            <a:fillRect/>
          </a:stretch>
        </p:blipFill>
        <p:spPr>
          <a:xfrm>
            <a:off x="13504630" y="2864680"/>
            <a:ext cx="3104925" cy="1115175"/>
          </a:xfrm>
          <a:prstGeom prst="rect">
            <a:avLst/>
          </a:prstGeom>
          <a:noFill/>
          <a:ln>
            <a:noFill/>
          </a:ln>
        </p:spPr>
      </p:pic>
      <p:sp>
        <p:nvSpPr>
          <p:cNvPr id="9" name="TextBox 7">
            <a:extLst>
              <a:ext uri="{FF2B5EF4-FFF2-40B4-BE49-F238E27FC236}">
                <a16:creationId xmlns:a16="http://schemas.microsoft.com/office/drawing/2014/main" id="{D1E08459-BE04-FA0C-6B23-27AC29438DF1}"/>
              </a:ext>
            </a:extLst>
          </p:cNvPr>
          <p:cNvSpPr txBox="1"/>
          <p:nvPr/>
        </p:nvSpPr>
        <p:spPr>
          <a:xfrm>
            <a:off x="1379299" y="9475065"/>
            <a:ext cx="540249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rgbClr val="303030"/>
                </a:solidFill>
                <a:latin typeface="TT Norms"/>
                <a:ea typeface="TT Norms"/>
                <a:cs typeface="TT Norms"/>
                <a:sym typeface="TT Norms"/>
              </a:rPr>
              <a:t>Source: https://www.kimiafarma.co.id/</a:t>
            </a:r>
          </a:p>
        </p:txBody>
      </p:sp>
    </p:spTree>
    <p:extLst>
      <p:ext uri="{BB962C8B-B14F-4D97-AF65-F5344CB8AC3E}">
        <p14:creationId xmlns:p14="http://schemas.microsoft.com/office/powerpoint/2010/main" val="1687431463"/>
      </p:ext>
    </p:extLst>
  </p:cSld>
  <p:clrMapOvr>
    <a:masterClrMapping/>
  </p:clrMapOvr>
  <mc:AlternateContent xmlns:mc="http://schemas.openxmlformats.org/markup-compatibility/2006">
    <mc:Choice xmlns:p14="http://schemas.microsoft.com/office/powerpoint/2010/main" Requires="p14">
      <p:transition spd="slow" p14:dur="2000" advTm="10998"/>
    </mc:Choice>
    <mc:Fallback>
      <p:transition spd="slow" advTm="1099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txBody>
          <a:bodyPr/>
          <a:lstStyle/>
          <a:p>
            <a:endParaRPr lang="en-ID" dirty="0"/>
          </a:p>
        </p:txBody>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3413128" y="3493609"/>
            <a:ext cx="5458189" cy="2272471"/>
            <a:chOff x="0" y="0"/>
            <a:chExt cx="1119702" cy="598511"/>
          </a:xfrm>
        </p:grpSpPr>
        <p:sp>
          <p:nvSpPr>
            <p:cNvPr id="6" name="Freeform 6"/>
            <p:cNvSpPr/>
            <p:nvPr/>
          </p:nvSpPr>
          <p:spPr>
            <a:xfrm>
              <a:off x="0" y="0"/>
              <a:ext cx="1119702" cy="598511"/>
            </a:xfrm>
            <a:custGeom>
              <a:avLst/>
              <a:gdLst/>
              <a:ahLst/>
              <a:cxnLst/>
              <a:rect l="l" t="t" r="r" b="b"/>
              <a:pathLst>
                <a:path w="1119702" h="598511">
                  <a:moveTo>
                    <a:pt x="25495" y="0"/>
                  </a:moveTo>
                  <a:lnTo>
                    <a:pt x="1094207" y="0"/>
                  </a:lnTo>
                  <a:cubicBezTo>
                    <a:pt x="1108287" y="0"/>
                    <a:pt x="1119702" y="11414"/>
                    <a:pt x="1119702" y="25495"/>
                  </a:cubicBezTo>
                  <a:lnTo>
                    <a:pt x="1119702" y="573016"/>
                  </a:lnTo>
                  <a:cubicBezTo>
                    <a:pt x="1119702" y="587096"/>
                    <a:pt x="1108287" y="598511"/>
                    <a:pt x="1094207" y="598511"/>
                  </a:cubicBezTo>
                  <a:lnTo>
                    <a:pt x="25495" y="598511"/>
                  </a:lnTo>
                  <a:cubicBezTo>
                    <a:pt x="11414" y="598511"/>
                    <a:pt x="0" y="587096"/>
                    <a:pt x="0" y="573016"/>
                  </a:cubicBezTo>
                  <a:lnTo>
                    <a:pt x="0" y="25495"/>
                  </a:lnTo>
                  <a:cubicBezTo>
                    <a:pt x="0" y="11414"/>
                    <a:pt x="11414" y="0"/>
                    <a:pt x="25495" y="0"/>
                  </a:cubicBezTo>
                  <a:close/>
                </a:path>
              </a:pathLst>
            </a:custGeom>
            <a:solidFill>
              <a:srgbClr val="000000">
                <a:alpha val="0"/>
              </a:srgbClr>
            </a:solidFill>
            <a:ln w="9525" cap="sq">
              <a:solidFill>
                <a:srgbClr val="303030"/>
              </a:solidFill>
              <a:prstDash val="solid"/>
              <a:miter/>
            </a:ln>
          </p:spPr>
        </p:sp>
        <p:sp>
          <p:nvSpPr>
            <p:cNvPr id="7" name="TextBox 7"/>
            <p:cNvSpPr txBox="1"/>
            <p:nvPr/>
          </p:nvSpPr>
          <p:spPr>
            <a:xfrm>
              <a:off x="0" y="-38100"/>
              <a:ext cx="1119702" cy="636611"/>
            </a:xfrm>
            <a:prstGeom prst="rect">
              <a:avLst/>
            </a:prstGeom>
          </p:spPr>
          <p:txBody>
            <a:bodyPr lIns="254000" tIns="254000" rIns="254000" bIns="254000" rtlCol="0" anchor="t"/>
            <a:lstStyle/>
            <a:p>
              <a:pPr marL="0" lvl="1" indent="0" algn="just">
                <a:lnSpc>
                  <a:spcPts val="2520"/>
                </a:lnSpc>
                <a:spcBef>
                  <a:spcPct val="0"/>
                </a:spcBef>
              </a:pPr>
              <a:r>
                <a:rPr lang="en-US" sz="1600" dirty="0">
                  <a:solidFill>
                    <a:srgbClr val="303030"/>
                  </a:solidFill>
                  <a:latin typeface="TT Norms" panose="020B0604020202020204" charset="0"/>
                </a:rPr>
                <a:t>Designing a Business Performance Analytics Dashboard for 2020-2023. This dashboard will make it easier to evaluate Kimia Farma's business performance from 2020 to 2023, including branch performance, product analysis, sales performance, transaction and seasonal patterns, and performance based on location</a:t>
              </a:r>
              <a:endParaRPr lang="en-US" sz="1600" spc="-75" dirty="0">
                <a:solidFill>
                  <a:srgbClr val="303030"/>
                </a:solidFill>
                <a:latin typeface="TT Norms" panose="020B0604020202020204" charset="0"/>
                <a:ea typeface="TT Norms"/>
                <a:cs typeface="TT Norms"/>
                <a:sym typeface="TT Norms"/>
              </a:endParaRPr>
            </a:p>
          </p:txBody>
        </p:sp>
      </p:grpSp>
      <p:grpSp>
        <p:nvGrpSpPr>
          <p:cNvPr id="8" name="Group 8"/>
          <p:cNvGrpSpPr/>
          <p:nvPr/>
        </p:nvGrpSpPr>
        <p:grpSpPr>
          <a:xfrm rot="-5400000">
            <a:off x="1759550" y="4311213"/>
            <a:ext cx="2272471" cy="637263"/>
            <a:chOff x="0" y="0"/>
            <a:chExt cx="598511" cy="167839"/>
          </a:xfrm>
        </p:grpSpPr>
        <p:sp>
          <p:nvSpPr>
            <p:cNvPr id="9" name="Freeform 9"/>
            <p:cNvSpPr/>
            <p:nvPr/>
          </p:nvSpPr>
          <p:spPr>
            <a:xfrm>
              <a:off x="0" y="0"/>
              <a:ext cx="598511" cy="167839"/>
            </a:xfrm>
            <a:custGeom>
              <a:avLst/>
              <a:gdLst/>
              <a:ahLst/>
              <a:cxnLst/>
              <a:rect l="l" t="t" r="r" b="b"/>
              <a:pathLst>
                <a:path w="598511" h="167839">
                  <a:moveTo>
                    <a:pt x="83919" y="0"/>
                  </a:moveTo>
                  <a:lnTo>
                    <a:pt x="514591" y="0"/>
                  </a:lnTo>
                  <a:cubicBezTo>
                    <a:pt x="560939" y="0"/>
                    <a:pt x="598511" y="37572"/>
                    <a:pt x="598511" y="83919"/>
                  </a:cubicBezTo>
                  <a:lnTo>
                    <a:pt x="598511" y="83919"/>
                  </a:lnTo>
                  <a:cubicBezTo>
                    <a:pt x="598511" y="130267"/>
                    <a:pt x="560939" y="167839"/>
                    <a:pt x="514591"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303030"/>
              </a:solidFill>
              <a:prstDash val="solid"/>
              <a:round/>
            </a:ln>
          </p:spPr>
        </p:sp>
        <p:sp>
          <p:nvSpPr>
            <p:cNvPr id="10" name="TextBox 10"/>
            <p:cNvSpPr txBox="1"/>
            <p:nvPr/>
          </p:nvSpPr>
          <p:spPr>
            <a:xfrm>
              <a:off x="0" y="-47625"/>
              <a:ext cx="598511" cy="215464"/>
            </a:xfrm>
            <a:prstGeom prst="rect">
              <a:avLst/>
            </a:prstGeom>
          </p:spPr>
          <p:txBody>
            <a:bodyPr lIns="50800" tIns="50800" rIns="50800" bIns="50800" rtlCol="0" anchor="ctr"/>
            <a:lstStyle/>
            <a:p>
              <a:pPr marL="0" lvl="0" indent="0" algn="ctr">
                <a:lnSpc>
                  <a:spcPts val="2940"/>
                </a:lnSpc>
                <a:spcBef>
                  <a:spcPct val="0"/>
                </a:spcBef>
              </a:pPr>
              <a:r>
                <a:rPr lang="en-US" sz="2100" spc="-46" dirty="0">
                  <a:solidFill>
                    <a:srgbClr val="F7F7F3"/>
                  </a:solidFill>
                  <a:latin typeface="TT Norms"/>
                  <a:ea typeface="TT Norms"/>
                  <a:cs typeface="TT Norms"/>
                  <a:sym typeface="TT Norms"/>
                </a:rPr>
                <a:t>STUDY CASE</a:t>
              </a:r>
            </a:p>
          </p:txBody>
        </p:sp>
      </p:grpSp>
      <p:grpSp>
        <p:nvGrpSpPr>
          <p:cNvPr id="11" name="Group 11"/>
          <p:cNvGrpSpPr/>
          <p:nvPr/>
        </p:nvGrpSpPr>
        <p:grpSpPr>
          <a:xfrm rot="-5400000">
            <a:off x="1759550" y="6884832"/>
            <a:ext cx="2272471" cy="637263"/>
            <a:chOff x="0" y="0"/>
            <a:chExt cx="598511" cy="167839"/>
          </a:xfrm>
        </p:grpSpPr>
        <p:sp>
          <p:nvSpPr>
            <p:cNvPr id="12" name="Freeform 12"/>
            <p:cNvSpPr/>
            <p:nvPr/>
          </p:nvSpPr>
          <p:spPr>
            <a:xfrm>
              <a:off x="0" y="0"/>
              <a:ext cx="598511" cy="167839"/>
            </a:xfrm>
            <a:custGeom>
              <a:avLst/>
              <a:gdLst/>
              <a:ahLst/>
              <a:cxnLst/>
              <a:rect l="l" t="t" r="r" b="b"/>
              <a:pathLst>
                <a:path w="598511" h="167839">
                  <a:moveTo>
                    <a:pt x="83919" y="0"/>
                  </a:moveTo>
                  <a:lnTo>
                    <a:pt x="514591" y="0"/>
                  </a:lnTo>
                  <a:cubicBezTo>
                    <a:pt x="560939" y="0"/>
                    <a:pt x="598511" y="37572"/>
                    <a:pt x="598511" y="83919"/>
                  </a:cubicBezTo>
                  <a:lnTo>
                    <a:pt x="598511" y="83919"/>
                  </a:lnTo>
                  <a:cubicBezTo>
                    <a:pt x="598511" y="130267"/>
                    <a:pt x="560939" y="167839"/>
                    <a:pt x="514591"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303030"/>
              </a:solidFill>
              <a:prstDash val="solid"/>
              <a:round/>
            </a:ln>
          </p:spPr>
        </p:sp>
        <p:sp>
          <p:nvSpPr>
            <p:cNvPr id="13" name="TextBox 13"/>
            <p:cNvSpPr txBox="1"/>
            <p:nvPr/>
          </p:nvSpPr>
          <p:spPr>
            <a:xfrm>
              <a:off x="0" y="-47625"/>
              <a:ext cx="598511" cy="215464"/>
            </a:xfrm>
            <a:prstGeom prst="rect">
              <a:avLst/>
            </a:prstGeom>
          </p:spPr>
          <p:txBody>
            <a:bodyPr lIns="50800" tIns="50800" rIns="50800" bIns="50800" rtlCol="0" anchor="ctr"/>
            <a:lstStyle/>
            <a:p>
              <a:pPr marL="0" lvl="0" indent="0" algn="ctr">
                <a:lnSpc>
                  <a:spcPts val="2940"/>
                </a:lnSpc>
                <a:spcBef>
                  <a:spcPct val="0"/>
                </a:spcBef>
              </a:pPr>
              <a:r>
                <a:rPr lang="en-US" sz="2100" spc="-46" dirty="0">
                  <a:solidFill>
                    <a:srgbClr val="F7F7F3"/>
                  </a:solidFill>
                  <a:latin typeface="TT Norms"/>
                  <a:ea typeface="TT Norms"/>
                  <a:cs typeface="TT Norms"/>
                  <a:sym typeface="TT Norms"/>
                </a:rPr>
                <a:t>DATA SET</a:t>
              </a:r>
            </a:p>
          </p:txBody>
        </p:sp>
      </p:grpSp>
      <p:grpSp>
        <p:nvGrpSpPr>
          <p:cNvPr id="20" name="Group 20"/>
          <p:cNvGrpSpPr/>
          <p:nvPr/>
        </p:nvGrpSpPr>
        <p:grpSpPr>
          <a:xfrm rot="-5400000">
            <a:off x="8252423" y="4301415"/>
            <a:ext cx="2272471" cy="637263"/>
            <a:chOff x="0" y="0"/>
            <a:chExt cx="598511" cy="167839"/>
          </a:xfrm>
        </p:grpSpPr>
        <p:sp>
          <p:nvSpPr>
            <p:cNvPr id="21" name="Freeform 21"/>
            <p:cNvSpPr/>
            <p:nvPr/>
          </p:nvSpPr>
          <p:spPr>
            <a:xfrm>
              <a:off x="0" y="0"/>
              <a:ext cx="598511" cy="167839"/>
            </a:xfrm>
            <a:custGeom>
              <a:avLst/>
              <a:gdLst/>
              <a:ahLst/>
              <a:cxnLst/>
              <a:rect l="l" t="t" r="r" b="b"/>
              <a:pathLst>
                <a:path w="598511" h="167839">
                  <a:moveTo>
                    <a:pt x="83919" y="0"/>
                  </a:moveTo>
                  <a:lnTo>
                    <a:pt x="514591" y="0"/>
                  </a:lnTo>
                  <a:cubicBezTo>
                    <a:pt x="560939" y="0"/>
                    <a:pt x="598511" y="37572"/>
                    <a:pt x="598511" y="83919"/>
                  </a:cubicBezTo>
                  <a:lnTo>
                    <a:pt x="598511" y="83919"/>
                  </a:lnTo>
                  <a:cubicBezTo>
                    <a:pt x="598511" y="130267"/>
                    <a:pt x="560939" y="167839"/>
                    <a:pt x="514591"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303030"/>
              </a:solidFill>
              <a:prstDash val="solid"/>
              <a:round/>
            </a:ln>
          </p:spPr>
        </p:sp>
        <p:sp>
          <p:nvSpPr>
            <p:cNvPr id="22" name="TextBox 22"/>
            <p:cNvSpPr txBox="1"/>
            <p:nvPr/>
          </p:nvSpPr>
          <p:spPr>
            <a:xfrm>
              <a:off x="0" y="-47625"/>
              <a:ext cx="598511" cy="215464"/>
            </a:xfrm>
            <a:prstGeom prst="rect">
              <a:avLst/>
            </a:prstGeom>
          </p:spPr>
          <p:txBody>
            <a:bodyPr lIns="50800" tIns="50800" rIns="50800" bIns="50800" rtlCol="0" anchor="ctr"/>
            <a:lstStyle/>
            <a:p>
              <a:pPr marL="0" lvl="0" indent="0" algn="ctr">
                <a:lnSpc>
                  <a:spcPts val="2940"/>
                </a:lnSpc>
                <a:spcBef>
                  <a:spcPct val="0"/>
                </a:spcBef>
              </a:pPr>
              <a:r>
                <a:rPr lang="en-US" sz="2100" spc="-46" dirty="0">
                  <a:solidFill>
                    <a:srgbClr val="F7F7F3"/>
                  </a:solidFill>
                  <a:latin typeface="TT Norms"/>
                  <a:ea typeface="TT Norms"/>
                  <a:cs typeface="TT Norms"/>
                  <a:sym typeface="TT Norms"/>
                </a:rPr>
                <a:t>GOALS</a:t>
              </a:r>
            </a:p>
          </p:txBody>
        </p:sp>
      </p:grpSp>
      <p:grpSp>
        <p:nvGrpSpPr>
          <p:cNvPr id="23" name="Group 23"/>
          <p:cNvGrpSpPr/>
          <p:nvPr/>
        </p:nvGrpSpPr>
        <p:grpSpPr>
          <a:xfrm rot="-5400000">
            <a:off x="8252423" y="6875034"/>
            <a:ext cx="2272471" cy="637263"/>
            <a:chOff x="0" y="0"/>
            <a:chExt cx="598511" cy="167839"/>
          </a:xfrm>
        </p:grpSpPr>
        <p:sp>
          <p:nvSpPr>
            <p:cNvPr id="24" name="Freeform 24"/>
            <p:cNvSpPr/>
            <p:nvPr/>
          </p:nvSpPr>
          <p:spPr>
            <a:xfrm>
              <a:off x="0" y="0"/>
              <a:ext cx="598511" cy="167839"/>
            </a:xfrm>
            <a:custGeom>
              <a:avLst/>
              <a:gdLst/>
              <a:ahLst/>
              <a:cxnLst/>
              <a:rect l="l" t="t" r="r" b="b"/>
              <a:pathLst>
                <a:path w="598511" h="167839">
                  <a:moveTo>
                    <a:pt x="83919" y="0"/>
                  </a:moveTo>
                  <a:lnTo>
                    <a:pt x="514591" y="0"/>
                  </a:lnTo>
                  <a:cubicBezTo>
                    <a:pt x="560939" y="0"/>
                    <a:pt x="598511" y="37572"/>
                    <a:pt x="598511" y="83919"/>
                  </a:cubicBezTo>
                  <a:lnTo>
                    <a:pt x="598511" y="83919"/>
                  </a:lnTo>
                  <a:cubicBezTo>
                    <a:pt x="598511" y="130267"/>
                    <a:pt x="560939" y="167839"/>
                    <a:pt x="514591"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303030"/>
              </a:solidFill>
              <a:prstDash val="solid"/>
              <a:round/>
            </a:ln>
          </p:spPr>
        </p:sp>
        <p:sp>
          <p:nvSpPr>
            <p:cNvPr id="25" name="TextBox 25"/>
            <p:cNvSpPr txBox="1"/>
            <p:nvPr/>
          </p:nvSpPr>
          <p:spPr>
            <a:xfrm>
              <a:off x="0" y="-47625"/>
              <a:ext cx="598511" cy="215464"/>
            </a:xfrm>
            <a:prstGeom prst="rect">
              <a:avLst/>
            </a:prstGeom>
          </p:spPr>
          <p:txBody>
            <a:bodyPr lIns="50800" tIns="50800" rIns="50800" bIns="50800" rtlCol="0" anchor="ctr"/>
            <a:lstStyle/>
            <a:p>
              <a:pPr marL="0" lvl="0" indent="0" algn="ctr">
                <a:lnSpc>
                  <a:spcPts val="2940"/>
                </a:lnSpc>
                <a:spcBef>
                  <a:spcPct val="0"/>
                </a:spcBef>
              </a:pPr>
              <a:r>
                <a:rPr lang="en-US" sz="2100" spc="-46" dirty="0">
                  <a:solidFill>
                    <a:srgbClr val="F7F7F3"/>
                  </a:solidFill>
                  <a:latin typeface="TT Norms"/>
                  <a:ea typeface="TT Norms"/>
                  <a:cs typeface="TT Norms"/>
                  <a:sym typeface="TT Norms"/>
                </a:rPr>
                <a:t>TOOLS</a:t>
              </a:r>
            </a:p>
          </p:txBody>
        </p:sp>
      </p:grpSp>
      <p:sp>
        <p:nvSpPr>
          <p:cNvPr id="28" name="TextBox 28"/>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09</a:t>
            </a:r>
          </a:p>
        </p:txBody>
      </p:sp>
      <p:sp>
        <p:nvSpPr>
          <p:cNvPr id="29" name="TextBox 29"/>
          <p:cNvSpPr txBox="1"/>
          <p:nvPr/>
        </p:nvSpPr>
        <p:spPr>
          <a:xfrm>
            <a:off x="1284313" y="1019108"/>
            <a:ext cx="10838968" cy="1419224"/>
          </a:xfrm>
          <a:prstGeom prst="rect">
            <a:avLst/>
          </a:prstGeom>
        </p:spPr>
        <p:txBody>
          <a:bodyPr lIns="0" tIns="0" rIns="0" bIns="0" rtlCol="0" anchor="t">
            <a:spAutoFit/>
          </a:bodyPr>
          <a:lstStyle/>
          <a:p>
            <a:pPr algn="l">
              <a:lnSpc>
                <a:spcPts val="9749"/>
              </a:lnSpc>
            </a:pPr>
            <a:r>
              <a:rPr lang="en-US" sz="12999" b="1" spc="-1065" dirty="0">
                <a:solidFill>
                  <a:srgbClr val="303030"/>
                </a:solidFill>
                <a:latin typeface="TT Norms Ultra-Bold"/>
                <a:ea typeface="TT Norms Ultra-Bold"/>
                <a:cs typeface="TT Norms Ultra-Bold"/>
                <a:sym typeface="TT Norms Ultra-Bold"/>
              </a:rPr>
              <a:t>OVERVIEW</a:t>
            </a:r>
          </a:p>
        </p:txBody>
      </p:sp>
      <p:grpSp>
        <p:nvGrpSpPr>
          <p:cNvPr id="31" name="Group 31"/>
          <p:cNvGrpSpPr/>
          <p:nvPr/>
        </p:nvGrpSpPr>
        <p:grpSpPr>
          <a:xfrm>
            <a:off x="3413128" y="6067229"/>
            <a:ext cx="5458186" cy="2272471"/>
            <a:chOff x="0" y="0"/>
            <a:chExt cx="1119702" cy="598511"/>
          </a:xfrm>
        </p:grpSpPr>
        <p:sp>
          <p:nvSpPr>
            <p:cNvPr id="32" name="Freeform 32"/>
            <p:cNvSpPr/>
            <p:nvPr/>
          </p:nvSpPr>
          <p:spPr>
            <a:xfrm>
              <a:off x="0" y="0"/>
              <a:ext cx="1119702" cy="598511"/>
            </a:xfrm>
            <a:custGeom>
              <a:avLst/>
              <a:gdLst/>
              <a:ahLst/>
              <a:cxnLst/>
              <a:rect l="l" t="t" r="r" b="b"/>
              <a:pathLst>
                <a:path w="1119702" h="598511">
                  <a:moveTo>
                    <a:pt x="25495" y="0"/>
                  </a:moveTo>
                  <a:lnTo>
                    <a:pt x="1094207" y="0"/>
                  </a:lnTo>
                  <a:cubicBezTo>
                    <a:pt x="1108287" y="0"/>
                    <a:pt x="1119702" y="11414"/>
                    <a:pt x="1119702" y="25495"/>
                  </a:cubicBezTo>
                  <a:lnTo>
                    <a:pt x="1119702" y="573016"/>
                  </a:lnTo>
                  <a:cubicBezTo>
                    <a:pt x="1119702" y="587096"/>
                    <a:pt x="1108287" y="598511"/>
                    <a:pt x="1094207" y="598511"/>
                  </a:cubicBezTo>
                  <a:lnTo>
                    <a:pt x="25495" y="598511"/>
                  </a:lnTo>
                  <a:cubicBezTo>
                    <a:pt x="11414" y="598511"/>
                    <a:pt x="0" y="587096"/>
                    <a:pt x="0" y="573016"/>
                  </a:cubicBezTo>
                  <a:lnTo>
                    <a:pt x="0" y="25495"/>
                  </a:lnTo>
                  <a:cubicBezTo>
                    <a:pt x="0" y="11414"/>
                    <a:pt x="11414" y="0"/>
                    <a:pt x="25495" y="0"/>
                  </a:cubicBezTo>
                  <a:close/>
                </a:path>
              </a:pathLst>
            </a:custGeom>
            <a:solidFill>
              <a:srgbClr val="000000">
                <a:alpha val="0"/>
              </a:srgbClr>
            </a:solidFill>
            <a:ln w="9525" cap="sq">
              <a:solidFill>
                <a:srgbClr val="303030"/>
              </a:solidFill>
              <a:prstDash val="solid"/>
              <a:miter/>
            </a:ln>
          </p:spPr>
        </p:sp>
        <p:sp>
          <p:nvSpPr>
            <p:cNvPr id="33" name="TextBox 33"/>
            <p:cNvSpPr txBox="1"/>
            <p:nvPr/>
          </p:nvSpPr>
          <p:spPr>
            <a:xfrm>
              <a:off x="0" y="-38100"/>
              <a:ext cx="1119702" cy="636611"/>
            </a:xfrm>
            <a:prstGeom prst="rect">
              <a:avLst/>
            </a:prstGeom>
          </p:spPr>
          <p:txBody>
            <a:bodyPr lIns="254000" tIns="254000" rIns="254000" bIns="254000" rtlCol="0" anchor="t"/>
            <a:lstStyle/>
            <a:p>
              <a:pPr marL="0" lvl="1" indent="0" algn="just">
                <a:lnSpc>
                  <a:spcPts val="2520"/>
                </a:lnSpc>
                <a:spcBef>
                  <a:spcPct val="0"/>
                </a:spcBef>
              </a:pPr>
              <a:r>
                <a:rPr lang="en-US" dirty="0">
                  <a:solidFill>
                    <a:srgbClr val="303030"/>
                  </a:solidFill>
                  <a:latin typeface="TT Norms" panose="020B0604020202020204" charset="0"/>
                </a:rPr>
                <a:t>There are 4 datasets used, that is:</a:t>
              </a:r>
            </a:p>
            <a:p>
              <a:pPr marL="342900" lvl="1" indent="-342900" algn="just">
                <a:lnSpc>
                  <a:spcPts val="2520"/>
                </a:lnSpc>
                <a:spcBef>
                  <a:spcPct val="0"/>
                </a:spcBef>
                <a:buAutoNum type="arabicPeriod"/>
              </a:pPr>
              <a:r>
                <a:rPr lang="en-US" sz="1800" spc="-75" dirty="0">
                  <a:solidFill>
                    <a:srgbClr val="303030"/>
                  </a:solidFill>
                  <a:latin typeface="TT Norms" panose="020B0604020202020204" charset="0"/>
                  <a:ea typeface="TT Norms"/>
                  <a:cs typeface="TT Norms"/>
                  <a:sym typeface="TT Norms"/>
                </a:rPr>
                <a:t>kf_final</a:t>
              </a:r>
              <a:r>
                <a:rPr lang="en-US" spc="-75" dirty="0">
                  <a:solidFill>
                    <a:srgbClr val="303030"/>
                  </a:solidFill>
                  <a:latin typeface="TT Norms" panose="020B0604020202020204" charset="0"/>
                  <a:ea typeface="TT Norms"/>
                  <a:cs typeface="TT Norms"/>
                  <a:sym typeface="TT Norms"/>
                </a:rPr>
                <a:t>_transaction.csv</a:t>
              </a:r>
            </a:p>
            <a:p>
              <a:pPr marL="342900" lvl="1" indent="-342900" algn="just">
                <a:lnSpc>
                  <a:spcPts val="2520"/>
                </a:lnSpc>
                <a:spcBef>
                  <a:spcPct val="0"/>
                </a:spcBef>
                <a:buAutoNum type="arabicPeriod"/>
              </a:pPr>
              <a:r>
                <a:rPr lang="en-US" spc="-75" dirty="0">
                  <a:solidFill>
                    <a:srgbClr val="303030"/>
                  </a:solidFill>
                  <a:latin typeface="TT Norms" panose="020B0604020202020204" charset="0"/>
                  <a:ea typeface="TT Norms"/>
                  <a:cs typeface="TT Norms"/>
                  <a:sym typeface="TT Norms"/>
                </a:rPr>
                <a:t>k</a:t>
              </a:r>
              <a:r>
                <a:rPr lang="en-US" sz="1800" spc="-75" dirty="0">
                  <a:solidFill>
                    <a:srgbClr val="303030"/>
                  </a:solidFill>
                  <a:latin typeface="TT Norms" panose="020B0604020202020204" charset="0"/>
                  <a:ea typeface="TT Norms"/>
                  <a:cs typeface="TT Norms"/>
                  <a:sym typeface="TT Norms"/>
                </a:rPr>
                <a:t>f_inventory.csv</a:t>
              </a:r>
            </a:p>
            <a:p>
              <a:pPr marL="342900" lvl="1" indent="-342900" algn="just">
                <a:lnSpc>
                  <a:spcPts val="2520"/>
                </a:lnSpc>
                <a:spcBef>
                  <a:spcPct val="0"/>
                </a:spcBef>
                <a:buAutoNum type="arabicPeriod"/>
              </a:pPr>
              <a:r>
                <a:rPr lang="en-US" spc="-75" dirty="0">
                  <a:solidFill>
                    <a:srgbClr val="303030"/>
                  </a:solidFill>
                  <a:latin typeface="TT Norms" panose="020B0604020202020204" charset="0"/>
                  <a:ea typeface="TT Norms"/>
                  <a:cs typeface="TT Norms"/>
                  <a:sym typeface="TT Norms"/>
                </a:rPr>
                <a:t>kf_kantor_cabang.csv</a:t>
              </a:r>
            </a:p>
            <a:p>
              <a:pPr marL="342900" lvl="1" indent="-342900" algn="just">
                <a:lnSpc>
                  <a:spcPts val="2520"/>
                </a:lnSpc>
                <a:spcBef>
                  <a:spcPct val="0"/>
                </a:spcBef>
                <a:buAutoNum type="arabicPeriod"/>
              </a:pPr>
              <a:r>
                <a:rPr lang="en-US" spc="-75" dirty="0">
                  <a:solidFill>
                    <a:srgbClr val="303030"/>
                  </a:solidFill>
                  <a:latin typeface="TT Norms" panose="020B0604020202020204" charset="0"/>
                  <a:ea typeface="TT Norms"/>
                  <a:cs typeface="TT Norms"/>
                  <a:sym typeface="TT Norms"/>
                </a:rPr>
                <a:t>k</a:t>
              </a:r>
              <a:r>
                <a:rPr lang="en-US" sz="1800" spc="-75" dirty="0">
                  <a:solidFill>
                    <a:srgbClr val="303030"/>
                  </a:solidFill>
                  <a:latin typeface="TT Norms" panose="020B0604020202020204" charset="0"/>
                  <a:ea typeface="TT Norms"/>
                  <a:cs typeface="TT Norms"/>
                  <a:sym typeface="TT Norms"/>
                </a:rPr>
                <a:t>f</a:t>
              </a:r>
              <a:r>
                <a:rPr lang="en-US" spc="-75" dirty="0">
                  <a:solidFill>
                    <a:srgbClr val="303030"/>
                  </a:solidFill>
                  <a:latin typeface="TT Norms" panose="020B0604020202020204" charset="0"/>
                  <a:ea typeface="TT Norms"/>
                  <a:cs typeface="TT Norms"/>
                  <a:sym typeface="TT Norms"/>
                </a:rPr>
                <a:t>_product.csv</a:t>
              </a:r>
              <a:endParaRPr lang="en-US" sz="1800" spc="-75" dirty="0">
                <a:solidFill>
                  <a:srgbClr val="303030"/>
                </a:solidFill>
                <a:latin typeface="TT Norms" panose="020B0604020202020204" charset="0"/>
                <a:ea typeface="TT Norms"/>
                <a:cs typeface="TT Norms"/>
                <a:sym typeface="TT Norms"/>
              </a:endParaRPr>
            </a:p>
          </p:txBody>
        </p:sp>
      </p:grpSp>
      <p:grpSp>
        <p:nvGrpSpPr>
          <p:cNvPr id="34" name="Group 34"/>
          <p:cNvGrpSpPr/>
          <p:nvPr/>
        </p:nvGrpSpPr>
        <p:grpSpPr>
          <a:xfrm>
            <a:off x="9906000" y="3483811"/>
            <a:ext cx="5702982" cy="2272471"/>
            <a:chOff x="0" y="0"/>
            <a:chExt cx="1119702" cy="598511"/>
          </a:xfrm>
        </p:grpSpPr>
        <p:sp>
          <p:nvSpPr>
            <p:cNvPr id="35" name="Freeform 35"/>
            <p:cNvSpPr/>
            <p:nvPr/>
          </p:nvSpPr>
          <p:spPr>
            <a:xfrm>
              <a:off x="0" y="0"/>
              <a:ext cx="1119702" cy="598511"/>
            </a:xfrm>
            <a:custGeom>
              <a:avLst/>
              <a:gdLst/>
              <a:ahLst/>
              <a:cxnLst/>
              <a:rect l="l" t="t" r="r" b="b"/>
              <a:pathLst>
                <a:path w="1119702" h="598511">
                  <a:moveTo>
                    <a:pt x="25495" y="0"/>
                  </a:moveTo>
                  <a:lnTo>
                    <a:pt x="1094207" y="0"/>
                  </a:lnTo>
                  <a:cubicBezTo>
                    <a:pt x="1108287" y="0"/>
                    <a:pt x="1119702" y="11414"/>
                    <a:pt x="1119702" y="25495"/>
                  </a:cubicBezTo>
                  <a:lnTo>
                    <a:pt x="1119702" y="573016"/>
                  </a:lnTo>
                  <a:cubicBezTo>
                    <a:pt x="1119702" y="587096"/>
                    <a:pt x="1108287" y="598511"/>
                    <a:pt x="1094207" y="598511"/>
                  </a:cubicBezTo>
                  <a:lnTo>
                    <a:pt x="25495" y="598511"/>
                  </a:lnTo>
                  <a:cubicBezTo>
                    <a:pt x="11414" y="598511"/>
                    <a:pt x="0" y="587096"/>
                    <a:pt x="0" y="573016"/>
                  </a:cubicBezTo>
                  <a:lnTo>
                    <a:pt x="0" y="25495"/>
                  </a:lnTo>
                  <a:cubicBezTo>
                    <a:pt x="0" y="11414"/>
                    <a:pt x="11414" y="0"/>
                    <a:pt x="25495" y="0"/>
                  </a:cubicBezTo>
                  <a:close/>
                </a:path>
              </a:pathLst>
            </a:custGeom>
            <a:solidFill>
              <a:srgbClr val="000000">
                <a:alpha val="0"/>
              </a:srgbClr>
            </a:solidFill>
            <a:ln w="9525" cap="sq">
              <a:solidFill>
                <a:srgbClr val="303030"/>
              </a:solidFill>
              <a:prstDash val="solid"/>
              <a:miter/>
            </a:ln>
          </p:spPr>
        </p:sp>
        <p:sp>
          <p:nvSpPr>
            <p:cNvPr id="36" name="TextBox 36"/>
            <p:cNvSpPr txBox="1"/>
            <p:nvPr/>
          </p:nvSpPr>
          <p:spPr>
            <a:xfrm>
              <a:off x="0" y="-38100"/>
              <a:ext cx="1119702" cy="636611"/>
            </a:xfrm>
            <a:prstGeom prst="rect">
              <a:avLst/>
            </a:prstGeom>
          </p:spPr>
          <p:txBody>
            <a:bodyPr lIns="254000" tIns="254000" rIns="254000" bIns="254000" rtlCol="0" anchor="t"/>
            <a:lstStyle/>
            <a:p>
              <a:pPr marL="0" lvl="1" indent="0" algn="just">
                <a:lnSpc>
                  <a:spcPts val="2520"/>
                </a:lnSpc>
                <a:spcBef>
                  <a:spcPct val="0"/>
                </a:spcBef>
              </a:pPr>
              <a:r>
                <a:rPr lang="en-US" dirty="0">
                  <a:solidFill>
                    <a:srgbClr val="303030"/>
                  </a:solidFill>
                </a:rPr>
                <a:t>Gain insights from various business performance aspects that serve as case studies in this project</a:t>
              </a:r>
              <a:r>
                <a:rPr lang="en-US" sz="1800" spc="-75" dirty="0">
                  <a:solidFill>
                    <a:srgbClr val="303030"/>
                  </a:solidFill>
                  <a:latin typeface="TT Norms"/>
                  <a:ea typeface="TT Norms"/>
                  <a:cs typeface="TT Norms"/>
                  <a:sym typeface="TT Norms"/>
                </a:rPr>
                <a:t>.</a:t>
              </a:r>
            </a:p>
          </p:txBody>
        </p:sp>
      </p:grpSp>
      <p:grpSp>
        <p:nvGrpSpPr>
          <p:cNvPr id="37" name="Group 37"/>
          <p:cNvGrpSpPr/>
          <p:nvPr/>
        </p:nvGrpSpPr>
        <p:grpSpPr>
          <a:xfrm>
            <a:off x="9906000" y="6057431"/>
            <a:ext cx="5702982" cy="2272471"/>
            <a:chOff x="0" y="0"/>
            <a:chExt cx="1119702" cy="598511"/>
          </a:xfrm>
        </p:grpSpPr>
        <p:sp>
          <p:nvSpPr>
            <p:cNvPr id="38" name="Freeform 38"/>
            <p:cNvSpPr/>
            <p:nvPr/>
          </p:nvSpPr>
          <p:spPr>
            <a:xfrm>
              <a:off x="0" y="0"/>
              <a:ext cx="1119702" cy="598511"/>
            </a:xfrm>
            <a:custGeom>
              <a:avLst/>
              <a:gdLst/>
              <a:ahLst/>
              <a:cxnLst/>
              <a:rect l="l" t="t" r="r" b="b"/>
              <a:pathLst>
                <a:path w="1119702" h="598511">
                  <a:moveTo>
                    <a:pt x="25495" y="0"/>
                  </a:moveTo>
                  <a:lnTo>
                    <a:pt x="1094207" y="0"/>
                  </a:lnTo>
                  <a:cubicBezTo>
                    <a:pt x="1108287" y="0"/>
                    <a:pt x="1119702" y="11414"/>
                    <a:pt x="1119702" y="25495"/>
                  </a:cubicBezTo>
                  <a:lnTo>
                    <a:pt x="1119702" y="573016"/>
                  </a:lnTo>
                  <a:cubicBezTo>
                    <a:pt x="1119702" y="587096"/>
                    <a:pt x="1108287" y="598511"/>
                    <a:pt x="1094207" y="598511"/>
                  </a:cubicBezTo>
                  <a:lnTo>
                    <a:pt x="25495" y="598511"/>
                  </a:lnTo>
                  <a:cubicBezTo>
                    <a:pt x="11414" y="598511"/>
                    <a:pt x="0" y="587096"/>
                    <a:pt x="0" y="573016"/>
                  </a:cubicBezTo>
                  <a:lnTo>
                    <a:pt x="0" y="25495"/>
                  </a:lnTo>
                  <a:cubicBezTo>
                    <a:pt x="0" y="11414"/>
                    <a:pt x="11414" y="0"/>
                    <a:pt x="25495" y="0"/>
                  </a:cubicBezTo>
                  <a:close/>
                </a:path>
              </a:pathLst>
            </a:custGeom>
            <a:solidFill>
              <a:srgbClr val="000000">
                <a:alpha val="0"/>
              </a:srgbClr>
            </a:solidFill>
            <a:ln w="9525" cap="sq">
              <a:solidFill>
                <a:srgbClr val="303030"/>
              </a:solidFill>
              <a:prstDash val="solid"/>
              <a:miter/>
            </a:ln>
          </p:spPr>
        </p:sp>
        <p:sp>
          <p:nvSpPr>
            <p:cNvPr id="39" name="TextBox 39"/>
            <p:cNvSpPr txBox="1"/>
            <p:nvPr/>
          </p:nvSpPr>
          <p:spPr>
            <a:xfrm>
              <a:off x="0" y="-38100"/>
              <a:ext cx="1119702" cy="636611"/>
            </a:xfrm>
            <a:prstGeom prst="rect">
              <a:avLst/>
            </a:prstGeom>
          </p:spPr>
          <p:txBody>
            <a:bodyPr lIns="254000" tIns="254000" rIns="254000" bIns="254000" rtlCol="0" anchor="t"/>
            <a:lstStyle/>
            <a:p>
              <a:pPr marL="0" lvl="1" indent="0" algn="just">
                <a:lnSpc>
                  <a:spcPts val="2520"/>
                </a:lnSpc>
                <a:spcBef>
                  <a:spcPct val="0"/>
                </a:spcBef>
              </a:pPr>
              <a:endParaRPr lang="en-US" sz="1800" spc="-75" dirty="0">
                <a:solidFill>
                  <a:srgbClr val="303030"/>
                </a:solidFill>
                <a:latin typeface="TT Norms"/>
                <a:ea typeface="TT Norms"/>
                <a:cs typeface="TT Norms"/>
                <a:sym typeface="TT Norms"/>
              </a:endParaRPr>
            </a:p>
          </p:txBody>
        </p:sp>
      </p:grpSp>
      <p:sp>
        <p:nvSpPr>
          <p:cNvPr id="14" name="TextBox 15">
            <a:extLst>
              <a:ext uri="{FF2B5EF4-FFF2-40B4-BE49-F238E27FC236}">
                <a16:creationId xmlns:a16="http://schemas.microsoft.com/office/drawing/2014/main" id="{EDA39940-3356-3E40-39D2-70B5E4622173}"/>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30" name="Picture 29">
            <a:extLst>
              <a:ext uri="{FF2B5EF4-FFF2-40B4-BE49-F238E27FC236}">
                <a16:creationId xmlns:a16="http://schemas.microsoft.com/office/drawing/2014/main" id="{3A32FF97-C8AB-FC97-5D6E-518AF1CCC1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66659" y="5637740"/>
            <a:ext cx="2923977" cy="2923977"/>
          </a:xfrm>
          <a:prstGeom prst="rect">
            <a:avLst/>
          </a:prstGeom>
        </p:spPr>
      </p:pic>
      <p:pic>
        <p:nvPicPr>
          <p:cNvPr id="41" name="Picture 40">
            <a:extLst>
              <a:ext uri="{FF2B5EF4-FFF2-40B4-BE49-F238E27FC236}">
                <a16:creationId xmlns:a16="http://schemas.microsoft.com/office/drawing/2014/main" id="{2760A6A3-4217-8AD3-066E-ACA54FF4A2C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42081" y="6573364"/>
            <a:ext cx="1981200" cy="1115540"/>
          </a:xfrm>
          <a:prstGeom prst="rect">
            <a:avLst/>
          </a:prstGeom>
        </p:spPr>
      </p:pic>
      <p:pic>
        <p:nvPicPr>
          <p:cNvPr id="42" name="Google Shape;73;p3">
            <a:extLst>
              <a:ext uri="{FF2B5EF4-FFF2-40B4-BE49-F238E27FC236}">
                <a16:creationId xmlns:a16="http://schemas.microsoft.com/office/drawing/2014/main" id="{5DF213C9-9A05-98F4-363E-5CF7BD1BC9EC}"/>
              </a:ext>
            </a:extLst>
          </p:cNvPr>
          <p:cNvPicPr preferRelativeResize="0"/>
          <p:nvPr/>
        </p:nvPicPr>
        <p:blipFill rotWithShape="1">
          <a:blip r:embed="rId6">
            <a:alphaModFix/>
          </a:blip>
          <a:srcRect t="5658" b="5649"/>
          <a:stretch/>
        </p:blipFill>
        <p:spPr>
          <a:xfrm>
            <a:off x="15713419" y="350747"/>
            <a:ext cx="2238101" cy="86540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advTm="6768"/>
    </mc:Choice>
    <mc:Fallback>
      <p:transition spd="slow" advTm="676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08</a:t>
            </a:r>
          </a:p>
        </p:txBody>
      </p:sp>
      <p:sp>
        <p:nvSpPr>
          <p:cNvPr id="11" name="TextBox 11"/>
          <p:cNvSpPr txBox="1"/>
          <p:nvPr/>
        </p:nvSpPr>
        <p:spPr>
          <a:xfrm>
            <a:off x="1594649" y="3180275"/>
            <a:ext cx="14544507" cy="950901"/>
          </a:xfrm>
          <a:prstGeom prst="rect">
            <a:avLst/>
          </a:prstGeom>
        </p:spPr>
        <p:txBody>
          <a:bodyPr wrap="square" lIns="0" tIns="0" rIns="0" bIns="0" rtlCol="0" anchor="t">
            <a:spAutoFit/>
          </a:bodyPr>
          <a:lstStyle/>
          <a:p>
            <a:pPr algn="just">
              <a:lnSpc>
                <a:spcPts val="2520"/>
              </a:lnSpc>
              <a:spcBef>
                <a:spcPct val="0"/>
              </a:spcBef>
            </a:pPr>
            <a:r>
              <a:rPr lang="en-US" dirty="0">
                <a:solidFill>
                  <a:srgbClr val="303030"/>
                </a:solidFill>
                <a:latin typeface="TT Norms" panose="020B0604020202020204" charset="0"/>
              </a:rPr>
              <a:t>As a Big Data Analytics Intern at Kimia Farma, the tasks I carried out involved a series of challenges that required a deep understanding of data and analytical skills. One of my main projects was evaluating Kimia Farma's business performance from 2020 to 2023. Here are the tasks I performed:</a:t>
            </a:r>
            <a:endParaRPr lang="en-US" sz="1800" spc="-75" dirty="0">
              <a:solidFill>
                <a:srgbClr val="303030"/>
              </a:solidFill>
              <a:latin typeface="TT Norms" panose="020B0604020202020204" charset="0"/>
              <a:ea typeface="TT Norms"/>
              <a:cs typeface="TT Norms"/>
              <a:sym typeface="TT Norms"/>
            </a:endParaRPr>
          </a:p>
        </p:txBody>
      </p:sp>
      <p:sp>
        <p:nvSpPr>
          <p:cNvPr id="12" name="TextBox 12"/>
          <p:cNvSpPr txBox="1"/>
          <p:nvPr/>
        </p:nvSpPr>
        <p:spPr>
          <a:xfrm>
            <a:off x="1574386" y="1708514"/>
            <a:ext cx="10838968" cy="1271502"/>
          </a:xfrm>
          <a:prstGeom prst="rect">
            <a:avLst/>
          </a:prstGeom>
        </p:spPr>
        <p:txBody>
          <a:bodyPr lIns="0" tIns="0" rIns="0" bIns="0" rtlCol="0" anchor="t">
            <a:spAutoFit/>
          </a:bodyPr>
          <a:lstStyle/>
          <a:p>
            <a:pPr algn="l">
              <a:lnSpc>
                <a:spcPts val="9749"/>
              </a:lnSpc>
            </a:pPr>
            <a:r>
              <a:rPr lang="en-US" sz="8000" b="1" spc="-150" dirty="0">
                <a:solidFill>
                  <a:srgbClr val="8C8F7B"/>
                </a:solidFill>
                <a:latin typeface="TT Norms Ultra-Bold"/>
                <a:ea typeface="TT Norms Ultra-Bold"/>
                <a:cs typeface="TT Norms Ultra-Bold"/>
                <a:sym typeface="TT Norms Ultra-Bold"/>
              </a:rPr>
              <a:t>PORTOFLIO</a:t>
            </a:r>
          </a:p>
        </p:txBody>
      </p:sp>
      <p:sp>
        <p:nvSpPr>
          <p:cNvPr id="13" name="TextBox 13"/>
          <p:cNvSpPr txBox="1"/>
          <p:nvPr/>
        </p:nvSpPr>
        <p:spPr>
          <a:xfrm>
            <a:off x="1594649" y="1116394"/>
            <a:ext cx="10818705" cy="813684"/>
          </a:xfrm>
          <a:prstGeom prst="rect">
            <a:avLst/>
          </a:prstGeom>
        </p:spPr>
        <p:txBody>
          <a:bodyPr lIns="0" tIns="0" rIns="0" bIns="0" rtlCol="0" anchor="t">
            <a:spAutoFit/>
          </a:bodyPr>
          <a:lstStyle/>
          <a:p>
            <a:pPr algn="l">
              <a:lnSpc>
                <a:spcPts val="6299"/>
              </a:lnSpc>
            </a:pPr>
            <a:r>
              <a:rPr lang="en-US" sz="4800" spc="-150" dirty="0">
                <a:solidFill>
                  <a:srgbClr val="303030"/>
                </a:solidFill>
                <a:latin typeface="Horizon Outlined"/>
                <a:ea typeface="Horizon Outlined"/>
                <a:cs typeface="Horizon Outlined"/>
                <a:sym typeface="Horizon Outlined"/>
              </a:rPr>
              <a:t>PROJECT</a:t>
            </a:r>
          </a:p>
        </p:txBody>
      </p:sp>
      <p:sp>
        <p:nvSpPr>
          <p:cNvPr id="17" name="TextBox 17"/>
          <p:cNvSpPr txBox="1"/>
          <p:nvPr/>
        </p:nvSpPr>
        <p:spPr>
          <a:xfrm>
            <a:off x="2438400" y="4494837"/>
            <a:ext cx="6174642" cy="309700"/>
          </a:xfrm>
          <a:prstGeom prst="rect">
            <a:avLst/>
          </a:prstGeom>
        </p:spPr>
        <p:txBody>
          <a:bodyPr lIns="0" tIns="0" rIns="0" bIns="0" rtlCol="0" anchor="t">
            <a:spAutoFit/>
          </a:bodyPr>
          <a:lstStyle/>
          <a:p>
            <a:pPr algn="just">
              <a:lnSpc>
                <a:spcPts val="2520"/>
              </a:lnSpc>
              <a:spcBef>
                <a:spcPct val="0"/>
              </a:spcBef>
            </a:pPr>
            <a:r>
              <a:rPr lang="en-US" b="1" spc="-75" dirty="0">
                <a:solidFill>
                  <a:srgbClr val="303030"/>
                </a:solidFill>
                <a:latin typeface="TT Norms"/>
                <a:ea typeface="TT Norms"/>
                <a:cs typeface="TT Norms"/>
                <a:sym typeface="TT Norms"/>
              </a:rPr>
              <a:t>Importing Data Set To Big Query</a:t>
            </a:r>
          </a:p>
        </p:txBody>
      </p:sp>
      <p:pic>
        <p:nvPicPr>
          <p:cNvPr id="38" name="Google Shape;73;p3">
            <a:extLst>
              <a:ext uri="{FF2B5EF4-FFF2-40B4-BE49-F238E27FC236}">
                <a16:creationId xmlns:a16="http://schemas.microsoft.com/office/drawing/2014/main" id="{8D582660-C828-EF46-6E44-37E9F872EFAD}"/>
              </a:ext>
            </a:extLst>
          </p:cNvPr>
          <p:cNvPicPr preferRelativeResize="0"/>
          <p:nvPr/>
        </p:nvPicPr>
        <p:blipFill rotWithShape="1">
          <a:blip r:embed="rId4">
            <a:alphaModFix/>
          </a:blip>
          <a:srcRect t="5658" b="5649"/>
          <a:stretch/>
        </p:blipFill>
        <p:spPr>
          <a:xfrm>
            <a:off x="15316200" y="297610"/>
            <a:ext cx="2238101" cy="865406"/>
          </a:xfrm>
          <a:prstGeom prst="rect">
            <a:avLst/>
          </a:prstGeom>
          <a:noFill/>
          <a:ln>
            <a:noFill/>
          </a:ln>
        </p:spPr>
      </p:pic>
      <p:sp>
        <p:nvSpPr>
          <p:cNvPr id="39" name="TextBox 15">
            <a:extLst>
              <a:ext uri="{FF2B5EF4-FFF2-40B4-BE49-F238E27FC236}">
                <a16:creationId xmlns:a16="http://schemas.microsoft.com/office/drawing/2014/main" id="{9CAEA34E-5C8B-BD57-6632-948A6A03F919}"/>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sp>
        <p:nvSpPr>
          <p:cNvPr id="40" name="Oval 39">
            <a:extLst>
              <a:ext uri="{FF2B5EF4-FFF2-40B4-BE49-F238E27FC236}">
                <a16:creationId xmlns:a16="http://schemas.microsoft.com/office/drawing/2014/main" id="{E86FB8DC-E72E-3E70-426D-6CFE7C684087}"/>
              </a:ext>
            </a:extLst>
          </p:cNvPr>
          <p:cNvSpPr/>
          <p:nvPr/>
        </p:nvSpPr>
        <p:spPr>
          <a:xfrm>
            <a:off x="1752600" y="4494837"/>
            <a:ext cx="304798" cy="304798"/>
          </a:xfrm>
          <a:prstGeom prst="ellipse">
            <a:avLst/>
          </a:prstGeom>
          <a:solidFill>
            <a:srgbClr val="8C8F7B"/>
          </a:solidFill>
          <a:ln>
            <a:solidFill>
              <a:srgbClr val="8C8F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1" name="Oval 40">
            <a:extLst>
              <a:ext uri="{FF2B5EF4-FFF2-40B4-BE49-F238E27FC236}">
                <a16:creationId xmlns:a16="http://schemas.microsoft.com/office/drawing/2014/main" id="{574801D2-5E13-7D91-B5DE-39A6F0AF79F5}"/>
              </a:ext>
            </a:extLst>
          </p:cNvPr>
          <p:cNvSpPr/>
          <p:nvPr/>
        </p:nvSpPr>
        <p:spPr>
          <a:xfrm>
            <a:off x="1767838" y="5251121"/>
            <a:ext cx="304798" cy="304798"/>
          </a:xfrm>
          <a:prstGeom prst="ellipse">
            <a:avLst/>
          </a:prstGeom>
          <a:solidFill>
            <a:srgbClr val="303030"/>
          </a:solidFill>
          <a:ln>
            <a:solidFill>
              <a:srgbClr val="30303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2" name="Oval 41">
            <a:extLst>
              <a:ext uri="{FF2B5EF4-FFF2-40B4-BE49-F238E27FC236}">
                <a16:creationId xmlns:a16="http://schemas.microsoft.com/office/drawing/2014/main" id="{045FFB9F-1241-D105-0E8D-71C37C9B9B6A}"/>
              </a:ext>
            </a:extLst>
          </p:cNvPr>
          <p:cNvSpPr/>
          <p:nvPr/>
        </p:nvSpPr>
        <p:spPr>
          <a:xfrm>
            <a:off x="1752600" y="6030813"/>
            <a:ext cx="304798" cy="304798"/>
          </a:xfrm>
          <a:prstGeom prst="ellipse">
            <a:avLst/>
          </a:prstGeom>
          <a:solidFill>
            <a:srgbClr val="8C8F7B"/>
          </a:solidFill>
          <a:ln>
            <a:solidFill>
              <a:srgbClr val="8C8F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7" name="TextBox 17">
            <a:extLst>
              <a:ext uri="{FF2B5EF4-FFF2-40B4-BE49-F238E27FC236}">
                <a16:creationId xmlns:a16="http://schemas.microsoft.com/office/drawing/2014/main" id="{FD8ADDB1-4279-446D-8ABB-149FC3FA42EA}"/>
              </a:ext>
            </a:extLst>
          </p:cNvPr>
          <p:cNvSpPr txBox="1"/>
          <p:nvPr/>
        </p:nvSpPr>
        <p:spPr>
          <a:xfrm>
            <a:off x="2438400" y="5267297"/>
            <a:ext cx="6174642" cy="309700"/>
          </a:xfrm>
          <a:prstGeom prst="rect">
            <a:avLst/>
          </a:prstGeom>
        </p:spPr>
        <p:txBody>
          <a:bodyPr lIns="0" tIns="0" rIns="0" bIns="0" rtlCol="0" anchor="t">
            <a:spAutoFit/>
          </a:bodyPr>
          <a:lstStyle/>
          <a:p>
            <a:pPr algn="just">
              <a:lnSpc>
                <a:spcPts val="2520"/>
              </a:lnSpc>
              <a:spcBef>
                <a:spcPct val="0"/>
              </a:spcBef>
            </a:pPr>
            <a:r>
              <a:rPr lang="en-US" b="1" spc="-75" dirty="0">
                <a:solidFill>
                  <a:srgbClr val="303030"/>
                </a:solidFill>
                <a:latin typeface="TT Norms"/>
                <a:ea typeface="TT Norms"/>
                <a:cs typeface="TT Norms"/>
                <a:sym typeface="TT Norms"/>
              </a:rPr>
              <a:t>Creating analysis table</a:t>
            </a:r>
          </a:p>
        </p:txBody>
      </p:sp>
      <p:sp>
        <p:nvSpPr>
          <p:cNvPr id="48" name="TextBox 17">
            <a:extLst>
              <a:ext uri="{FF2B5EF4-FFF2-40B4-BE49-F238E27FC236}">
                <a16:creationId xmlns:a16="http://schemas.microsoft.com/office/drawing/2014/main" id="{730F0F7E-4C90-8DA6-AFFF-493DC9D74E35}"/>
              </a:ext>
            </a:extLst>
          </p:cNvPr>
          <p:cNvSpPr txBox="1"/>
          <p:nvPr/>
        </p:nvSpPr>
        <p:spPr>
          <a:xfrm>
            <a:off x="2424545" y="6039757"/>
            <a:ext cx="6174642" cy="309700"/>
          </a:xfrm>
          <a:prstGeom prst="rect">
            <a:avLst/>
          </a:prstGeom>
        </p:spPr>
        <p:txBody>
          <a:bodyPr lIns="0" tIns="0" rIns="0" bIns="0" rtlCol="0" anchor="t">
            <a:spAutoFit/>
          </a:bodyPr>
          <a:lstStyle/>
          <a:p>
            <a:pPr algn="just">
              <a:lnSpc>
                <a:spcPts val="2520"/>
              </a:lnSpc>
              <a:spcBef>
                <a:spcPct val="0"/>
              </a:spcBef>
            </a:pPr>
            <a:r>
              <a:rPr lang="en-US" b="1" spc="-75" dirty="0">
                <a:solidFill>
                  <a:srgbClr val="303030"/>
                </a:solidFill>
                <a:latin typeface="TT Norms"/>
                <a:ea typeface="TT Norms"/>
                <a:cs typeface="TT Norms"/>
                <a:sym typeface="TT Norms"/>
              </a:rPr>
              <a:t>Creating dashboard performance analysis</a:t>
            </a:r>
          </a:p>
        </p:txBody>
      </p:sp>
      <p:sp>
        <p:nvSpPr>
          <p:cNvPr id="5" name="TextBox 7">
            <a:extLst>
              <a:ext uri="{FF2B5EF4-FFF2-40B4-BE49-F238E27FC236}">
                <a16:creationId xmlns:a16="http://schemas.microsoft.com/office/drawing/2014/main" id="{BD55C335-7E3C-94C1-9CA2-1E9535FAB679}"/>
              </a:ext>
            </a:extLst>
          </p:cNvPr>
          <p:cNvSpPr txBox="1"/>
          <p:nvPr/>
        </p:nvSpPr>
        <p:spPr>
          <a:xfrm>
            <a:off x="1565777" y="9505893"/>
            <a:ext cx="540249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rgbClr val="303030"/>
                </a:solidFill>
                <a:latin typeface="TT Norms"/>
                <a:ea typeface="TT Norms"/>
                <a:cs typeface="TT Norms"/>
                <a:sym typeface="TT Norms"/>
              </a:rPr>
              <a:t>PROJECT EXPLANATION </a:t>
            </a:r>
            <a:r>
              <a:rPr lang="en-US" sz="2100" spc="-46" dirty="0">
                <a:solidFill>
                  <a:srgbClr val="303030"/>
                </a:solidFill>
                <a:latin typeface="TT Norms"/>
                <a:ea typeface="TT Norms"/>
                <a:cs typeface="TT Norms"/>
                <a:sym typeface="TT Norms"/>
                <a:hlinkClick r:id="rId5"/>
              </a:rPr>
              <a:t>here</a:t>
            </a:r>
            <a:endParaRPr lang="en-US" sz="2100" spc="-46" dirty="0">
              <a:solidFill>
                <a:srgbClr val="303030"/>
              </a:solidFill>
              <a:latin typeface="TT Norms"/>
              <a:ea typeface="TT Norms"/>
              <a:cs typeface="TT Norms"/>
              <a:sym typeface="TT Norms"/>
            </a:endParaRPr>
          </a:p>
        </p:txBody>
      </p:sp>
    </p:spTree>
  </p:cSld>
  <p:clrMapOvr>
    <a:masterClrMapping/>
  </p:clrMapOvr>
  <mc:AlternateContent xmlns:mc="http://schemas.openxmlformats.org/markup-compatibility/2006">
    <mc:Choice xmlns:p14="http://schemas.microsoft.com/office/powerpoint/2010/main" Requires="p14">
      <p:transition spd="slow" p14:dur="2000" advTm="5957"/>
    </mc:Choice>
    <mc:Fallback>
      <p:transition spd="slow" advTm="595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1312276" y="4118987"/>
            <a:ext cx="3600034" cy="637256"/>
            <a:chOff x="0" y="0"/>
            <a:chExt cx="1110197" cy="167839"/>
          </a:xfrm>
        </p:grpSpPr>
        <p:sp>
          <p:nvSpPr>
            <p:cNvPr id="6" name="Freeform 6"/>
            <p:cNvSpPr/>
            <p:nvPr/>
          </p:nvSpPr>
          <p:spPr>
            <a:xfrm>
              <a:off x="0" y="0"/>
              <a:ext cx="1110197" cy="167839"/>
            </a:xfrm>
            <a:custGeom>
              <a:avLst/>
              <a:gdLst/>
              <a:ahLst/>
              <a:cxnLst/>
              <a:rect l="l" t="t" r="r" b="b"/>
              <a:pathLst>
                <a:path w="1110197" h="167839">
                  <a:moveTo>
                    <a:pt x="83919" y="0"/>
                  </a:moveTo>
                  <a:lnTo>
                    <a:pt x="1026278" y="0"/>
                  </a:lnTo>
                  <a:cubicBezTo>
                    <a:pt x="1072625" y="0"/>
                    <a:pt x="1110197" y="37572"/>
                    <a:pt x="1110197" y="83919"/>
                  </a:cubicBezTo>
                  <a:lnTo>
                    <a:pt x="1110197" y="83919"/>
                  </a:lnTo>
                  <a:cubicBezTo>
                    <a:pt x="1110197" y="130267"/>
                    <a:pt x="1072625" y="167839"/>
                    <a:pt x="1026278" y="167839"/>
                  </a:cubicBezTo>
                  <a:lnTo>
                    <a:pt x="83919" y="167839"/>
                  </a:lnTo>
                  <a:cubicBezTo>
                    <a:pt x="37572" y="167839"/>
                    <a:pt x="0" y="130267"/>
                    <a:pt x="0" y="83919"/>
                  </a:cubicBezTo>
                  <a:lnTo>
                    <a:pt x="0" y="83919"/>
                  </a:lnTo>
                  <a:cubicBezTo>
                    <a:pt x="0" y="37572"/>
                    <a:pt x="37572" y="0"/>
                    <a:pt x="83919" y="0"/>
                  </a:cubicBezTo>
                  <a:close/>
                </a:path>
              </a:pathLst>
            </a:custGeom>
            <a:solidFill>
              <a:srgbClr val="303030"/>
            </a:solidFill>
            <a:ln w="9525" cap="rnd">
              <a:solidFill>
                <a:srgbClr val="303030"/>
              </a:solidFill>
              <a:prstDash val="solid"/>
              <a:round/>
            </a:ln>
          </p:spPr>
        </p:sp>
        <p:sp>
          <p:nvSpPr>
            <p:cNvPr id="7" name="TextBox 7"/>
            <p:cNvSpPr txBox="1"/>
            <p:nvPr/>
          </p:nvSpPr>
          <p:spPr>
            <a:xfrm>
              <a:off x="0" y="-47625"/>
              <a:ext cx="1110197" cy="215464"/>
            </a:xfrm>
            <a:prstGeom prst="rect">
              <a:avLst/>
            </a:prstGeom>
          </p:spPr>
          <p:txBody>
            <a:bodyPr lIns="50800" tIns="50800" rIns="50800" bIns="50800" rtlCol="0" anchor="ctr"/>
            <a:lstStyle/>
            <a:p>
              <a:pPr marL="0" lvl="0" indent="0" algn="ctr">
                <a:lnSpc>
                  <a:spcPts val="2940"/>
                </a:lnSpc>
                <a:spcBef>
                  <a:spcPct val="0"/>
                </a:spcBef>
              </a:pPr>
              <a:r>
                <a:rPr lang="en-US" sz="2100" spc="-46" dirty="0" err="1">
                  <a:solidFill>
                    <a:srgbClr val="F7F7F3"/>
                  </a:solidFill>
                  <a:latin typeface="TT Norms"/>
                  <a:ea typeface="TT Norms"/>
                  <a:cs typeface="TT Norms"/>
                  <a:sym typeface="TT Norms"/>
                </a:rPr>
                <a:t>kf_final_transaction</a:t>
              </a:r>
              <a:endParaRPr lang="en-US" sz="2100" spc="-46" dirty="0">
                <a:solidFill>
                  <a:srgbClr val="F7F7F3"/>
                </a:solidFill>
                <a:latin typeface="TT Norms"/>
                <a:ea typeface="TT Norms"/>
                <a:cs typeface="TT Norms"/>
                <a:sym typeface="TT Norms"/>
              </a:endParaRPr>
            </a:p>
          </p:txBody>
        </p:sp>
      </p:grpSp>
      <p:sp>
        <p:nvSpPr>
          <p:cNvPr id="10" name="TextBox 10"/>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05</a:t>
            </a:r>
          </a:p>
        </p:txBody>
      </p:sp>
      <p:sp>
        <p:nvSpPr>
          <p:cNvPr id="11" name="TextBox 11"/>
          <p:cNvSpPr txBox="1"/>
          <p:nvPr/>
        </p:nvSpPr>
        <p:spPr>
          <a:xfrm>
            <a:off x="1331217" y="1182365"/>
            <a:ext cx="9954649" cy="2553904"/>
          </a:xfrm>
          <a:prstGeom prst="rect">
            <a:avLst/>
          </a:prstGeom>
        </p:spPr>
        <p:txBody>
          <a:bodyPr wrap="square" lIns="0" tIns="0" rIns="0" bIns="0" rtlCol="0" anchor="t">
            <a:spAutoFit/>
          </a:bodyPr>
          <a:lstStyle/>
          <a:p>
            <a:pPr algn="just">
              <a:lnSpc>
                <a:spcPts val="2520"/>
              </a:lnSpc>
              <a:spcBef>
                <a:spcPct val="0"/>
              </a:spcBef>
            </a:pPr>
            <a:r>
              <a:rPr lang="en-US" sz="1600" b="1" spc="-75" dirty="0">
                <a:solidFill>
                  <a:srgbClr val="303030"/>
                </a:solidFill>
                <a:latin typeface="TT Norms"/>
                <a:ea typeface="TT Norms"/>
                <a:cs typeface="TT Norms"/>
                <a:sym typeface="TT Norms"/>
              </a:rPr>
              <a:t>Steps:</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Go to Google Cloud Console</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Select Big Query</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Select the dataset that was make before</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Click Create Table button</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In the source section, choose the data source, upload for a local file</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Select file and choose the dataset and table name</a:t>
            </a:r>
          </a:p>
          <a:p>
            <a:pPr marL="342900" indent="-342900" algn="just">
              <a:lnSpc>
                <a:spcPts val="2520"/>
              </a:lnSpc>
              <a:spcBef>
                <a:spcPct val="0"/>
              </a:spcBef>
              <a:buAutoNum type="arabicPeriod"/>
            </a:pPr>
            <a:r>
              <a:rPr lang="en-US" sz="1600" b="1" spc="-75" dirty="0">
                <a:solidFill>
                  <a:srgbClr val="303030"/>
                </a:solidFill>
                <a:latin typeface="TT Norms"/>
                <a:ea typeface="TT Norms"/>
                <a:cs typeface="TT Norms"/>
                <a:sym typeface="TT Norms"/>
              </a:rPr>
              <a:t>Configure the schema and click create table</a:t>
            </a:r>
          </a:p>
        </p:txBody>
      </p:sp>
      <p:sp>
        <p:nvSpPr>
          <p:cNvPr id="12" name="AutoShape 12"/>
          <p:cNvSpPr/>
          <p:nvPr/>
        </p:nvSpPr>
        <p:spPr>
          <a:xfrm flipV="1">
            <a:off x="17245012" y="-330682"/>
            <a:ext cx="0" cy="9574695"/>
          </a:xfrm>
          <a:prstGeom prst="line">
            <a:avLst/>
          </a:prstGeom>
          <a:ln w="9525" cap="flat">
            <a:solidFill>
              <a:srgbClr val="303030"/>
            </a:solidFill>
            <a:prstDash val="solid"/>
            <a:headEnd type="none" w="sm" len="sm"/>
            <a:tailEnd type="none" w="sm" len="sm"/>
          </a:ln>
        </p:spPr>
      </p:sp>
      <p:sp>
        <p:nvSpPr>
          <p:cNvPr id="13" name="AutoShape 13"/>
          <p:cNvSpPr/>
          <p:nvPr/>
        </p:nvSpPr>
        <p:spPr>
          <a:xfrm flipH="1" flipV="1">
            <a:off x="9139236" y="3818006"/>
            <a:ext cx="0" cy="5426003"/>
          </a:xfrm>
          <a:prstGeom prst="line">
            <a:avLst/>
          </a:prstGeom>
          <a:ln w="9525" cap="flat">
            <a:solidFill>
              <a:srgbClr val="303030"/>
            </a:solidFill>
            <a:prstDash val="solid"/>
            <a:headEnd type="none" w="sm" len="sm"/>
            <a:tailEnd type="none" w="sm" len="sm"/>
          </a:ln>
        </p:spPr>
      </p:sp>
      <p:sp>
        <p:nvSpPr>
          <p:cNvPr id="14" name="AutoShape 14"/>
          <p:cNvSpPr/>
          <p:nvPr/>
        </p:nvSpPr>
        <p:spPr>
          <a:xfrm flipH="1" flipV="1">
            <a:off x="5105399" y="3818011"/>
            <a:ext cx="1" cy="5426001"/>
          </a:xfrm>
          <a:prstGeom prst="line">
            <a:avLst/>
          </a:prstGeom>
          <a:ln w="9525" cap="flat">
            <a:solidFill>
              <a:srgbClr val="303030"/>
            </a:solidFill>
            <a:prstDash val="solid"/>
            <a:headEnd type="none" w="sm" len="sm"/>
            <a:tailEnd type="none" w="sm" len="sm"/>
          </a:ln>
        </p:spPr>
        <p:txBody>
          <a:bodyPr/>
          <a:lstStyle/>
          <a:p>
            <a:endParaRPr lang="en-ID" dirty="0"/>
          </a:p>
        </p:txBody>
      </p:sp>
      <p:sp>
        <p:nvSpPr>
          <p:cNvPr id="23" name="AutoShape 23"/>
          <p:cNvSpPr/>
          <p:nvPr/>
        </p:nvSpPr>
        <p:spPr>
          <a:xfrm>
            <a:off x="1033462" y="3818012"/>
            <a:ext cx="16211550" cy="0"/>
          </a:xfrm>
          <a:prstGeom prst="line">
            <a:avLst/>
          </a:prstGeom>
          <a:ln w="9525" cap="flat">
            <a:solidFill>
              <a:srgbClr val="303030"/>
            </a:solidFill>
            <a:prstDash val="solid"/>
            <a:headEnd type="none" w="sm" len="sm"/>
            <a:tailEnd type="none" w="sm" len="sm"/>
          </a:ln>
        </p:spPr>
      </p:sp>
      <p:sp>
        <p:nvSpPr>
          <p:cNvPr id="69" name="AutoShape 13">
            <a:extLst>
              <a:ext uri="{FF2B5EF4-FFF2-40B4-BE49-F238E27FC236}">
                <a16:creationId xmlns:a16="http://schemas.microsoft.com/office/drawing/2014/main" id="{BBD9EECE-A4AA-54B8-AF6D-9E37FD3F49CD}"/>
              </a:ext>
            </a:extLst>
          </p:cNvPr>
          <p:cNvSpPr/>
          <p:nvPr/>
        </p:nvSpPr>
        <p:spPr>
          <a:xfrm flipV="1">
            <a:off x="13030200" y="3818005"/>
            <a:ext cx="0" cy="5426005"/>
          </a:xfrm>
          <a:prstGeom prst="line">
            <a:avLst/>
          </a:prstGeom>
          <a:ln w="9525" cap="flat">
            <a:solidFill>
              <a:srgbClr val="303030"/>
            </a:solidFill>
            <a:prstDash val="solid"/>
            <a:headEnd type="none" w="sm" len="sm"/>
            <a:tailEnd type="none" w="sm" len="sm"/>
          </a:ln>
        </p:spPr>
      </p:sp>
      <p:grpSp>
        <p:nvGrpSpPr>
          <p:cNvPr id="70" name="Group 5">
            <a:extLst>
              <a:ext uri="{FF2B5EF4-FFF2-40B4-BE49-F238E27FC236}">
                <a16:creationId xmlns:a16="http://schemas.microsoft.com/office/drawing/2014/main" id="{DD01D2AA-B523-8FFB-9232-5AE23AAB260F}"/>
              </a:ext>
            </a:extLst>
          </p:cNvPr>
          <p:cNvGrpSpPr/>
          <p:nvPr/>
        </p:nvGrpSpPr>
        <p:grpSpPr>
          <a:xfrm>
            <a:off x="5274676" y="4140464"/>
            <a:ext cx="3600034" cy="637256"/>
            <a:chOff x="0" y="0"/>
            <a:chExt cx="1110197" cy="167839"/>
          </a:xfrm>
        </p:grpSpPr>
        <p:sp>
          <p:nvSpPr>
            <p:cNvPr id="71" name="Freeform 6">
              <a:extLst>
                <a:ext uri="{FF2B5EF4-FFF2-40B4-BE49-F238E27FC236}">
                  <a16:creationId xmlns:a16="http://schemas.microsoft.com/office/drawing/2014/main" id="{E98CAC45-C839-084D-828D-4A714EEE35C8}"/>
                </a:ext>
              </a:extLst>
            </p:cNvPr>
            <p:cNvSpPr/>
            <p:nvPr/>
          </p:nvSpPr>
          <p:spPr>
            <a:xfrm>
              <a:off x="0" y="0"/>
              <a:ext cx="1110197" cy="167839"/>
            </a:xfrm>
            <a:custGeom>
              <a:avLst/>
              <a:gdLst/>
              <a:ahLst/>
              <a:cxnLst/>
              <a:rect l="l" t="t" r="r" b="b"/>
              <a:pathLst>
                <a:path w="1110197" h="167839">
                  <a:moveTo>
                    <a:pt x="83919" y="0"/>
                  </a:moveTo>
                  <a:lnTo>
                    <a:pt x="1026278" y="0"/>
                  </a:lnTo>
                  <a:cubicBezTo>
                    <a:pt x="1072625" y="0"/>
                    <a:pt x="1110197" y="37572"/>
                    <a:pt x="1110197" y="83919"/>
                  </a:cubicBezTo>
                  <a:lnTo>
                    <a:pt x="1110197" y="83919"/>
                  </a:lnTo>
                  <a:cubicBezTo>
                    <a:pt x="1110197" y="130267"/>
                    <a:pt x="1072625" y="167839"/>
                    <a:pt x="1026278" y="167839"/>
                  </a:cubicBezTo>
                  <a:lnTo>
                    <a:pt x="83919" y="167839"/>
                  </a:lnTo>
                  <a:cubicBezTo>
                    <a:pt x="37572" y="167839"/>
                    <a:pt x="0" y="130267"/>
                    <a:pt x="0" y="83919"/>
                  </a:cubicBezTo>
                  <a:lnTo>
                    <a:pt x="0" y="83919"/>
                  </a:lnTo>
                  <a:cubicBezTo>
                    <a:pt x="0" y="37572"/>
                    <a:pt x="37572" y="0"/>
                    <a:pt x="83919" y="0"/>
                  </a:cubicBezTo>
                  <a:close/>
                </a:path>
              </a:pathLst>
            </a:custGeom>
            <a:solidFill>
              <a:srgbClr val="303030"/>
            </a:solidFill>
            <a:ln w="9525" cap="rnd">
              <a:solidFill>
                <a:srgbClr val="303030"/>
              </a:solidFill>
              <a:prstDash val="solid"/>
              <a:round/>
            </a:ln>
          </p:spPr>
        </p:sp>
        <p:sp>
          <p:nvSpPr>
            <p:cNvPr id="72" name="TextBox 7">
              <a:extLst>
                <a:ext uri="{FF2B5EF4-FFF2-40B4-BE49-F238E27FC236}">
                  <a16:creationId xmlns:a16="http://schemas.microsoft.com/office/drawing/2014/main" id="{690A0E44-76ED-D433-5359-3D8E1E9B68CF}"/>
                </a:ext>
              </a:extLst>
            </p:cNvPr>
            <p:cNvSpPr txBox="1"/>
            <p:nvPr/>
          </p:nvSpPr>
          <p:spPr>
            <a:xfrm>
              <a:off x="0" y="-47625"/>
              <a:ext cx="1110197" cy="215464"/>
            </a:xfrm>
            <a:prstGeom prst="rect">
              <a:avLst/>
            </a:prstGeom>
          </p:spPr>
          <p:txBody>
            <a:bodyPr lIns="50800" tIns="50800" rIns="50800" bIns="50800" rtlCol="0" anchor="ctr"/>
            <a:lstStyle/>
            <a:p>
              <a:pPr marL="0" lvl="0" indent="0" algn="ctr">
                <a:lnSpc>
                  <a:spcPts val="2940"/>
                </a:lnSpc>
                <a:spcBef>
                  <a:spcPct val="0"/>
                </a:spcBef>
              </a:pPr>
              <a:r>
                <a:rPr lang="en-US" sz="2100" spc="-46" dirty="0" err="1">
                  <a:solidFill>
                    <a:srgbClr val="F7F7F3"/>
                  </a:solidFill>
                  <a:latin typeface="TT Norms"/>
                  <a:ea typeface="TT Norms"/>
                  <a:cs typeface="TT Norms"/>
                  <a:sym typeface="TT Norms"/>
                </a:rPr>
                <a:t>kf_kantor_cabang</a:t>
              </a:r>
              <a:endParaRPr lang="en-US" sz="2100" spc="-46" dirty="0">
                <a:solidFill>
                  <a:srgbClr val="F7F7F3"/>
                </a:solidFill>
                <a:latin typeface="TT Norms"/>
                <a:ea typeface="TT Norms"/>
                <a:cs typeface="TT Norms"/>
                <a:sym typeface="TT Norms"/>
              </a:endParaRPr>
            </a:p>
          </p:txBody>
        </p:sp>
      </p:grpSp>
      <p:grpSp>
        <p:nvGrpSpPr>
          <p:cNvPr id="73" name="Group 5">
            <a:extLst>
              <a:ext uri="{FF2B5EF4-FFF2-40B4-BE49-F238E27FC236}">
                <a16:creationId xmlns:a16="http://schemas.microsoft.com/office/drawing/2014/main" id="{430D4941-2EE1-A759-CDB3-8280300C170A}"/>
              </a:ext>
            </a:extLst>
          </p:cNvPr>
          <p:cNvGrpSpPr/>
          <p:nvPr/>
        </p:nvGrpSpPr>
        <p:grpSpPr>
          <a:xfrm>
            <a:off x="9320211" y="4140464"/>
            <a:ext cx="3600034" cy="637256"/>
            <a:chOff x="0" y="0"/>
            <a:chExt cx="1110197" cy="167839"/>
          </a:xfrm>
        </p:grpSpPr>
        <p:sp>
          <p:nvSpPr>
            <p:cNvPr id="74" name="Freeform 6">
              <a:extLst>
                <a:ext uri="{FF2B5EF4-FFF2-40B4-BE49-F238E27FC236}">
                  <a16:creationId xmlns:a16="http://schemas.microsoft.com/office/drawing/2014/main" id="{6C260330-4D25-61C7-9EF5-A2856D15D132}"/>
                </a:ext>
              </a:extLst>
            </p:cNvPr>
            <p:cNvSpPr/>
            <p:nvPr/>
          </p:nvSpPr>
          <p:spPr>
            <a:xfrm>
              <a:off x="0" y="0"/>
              <a:ext cx="1110197" cy="167839"/>
            </a:xfrm>
            <a:custGeom>
              <a:avLst/>
              <a:gdLst/>
              <a:ahLst/>
              <a:cxnLst/>
              <a:rect l="l" t="t" r="r" b="b"/>
              <a:pathLst>
                <a:path w="1110197" h="167839">
                  <a:moveTo>
                    <a:pt x="83919" y="0"/>
                  </a:moveTo>
                  <a:lnTo>
                    <a:pt x="1026278" y="0"/>
                  </a:lnTo>
                  <a:cubicBezTo>
                    <a:pt x="1072625" y="0"/>
                    <a:pt x="1110197" y="37572"/>
                    <a:pt x="1110197" y="83919"/>
                  </a:cubicBezTo>
                  <a:lnTo>
                    <a:pt x="1110197" y="83919"/>
                  </a:lnTo>
                  <a:cubicBezTo>
                    <a:pt x="1110197" y="130267"/>
                    <a:pt x="1072625" y="167839"/>
                    <a:pt x="1026278" y="167839"/>
                  </a:cubicBezTo>
                  <a:lnTo>
                    <a:pt x="83919" y="167839"/>
                  </a:lnTo>
                  <a:cubicBezTo>
                    <a:pt x="37572" y="167839"/>
                    <a:pt x="0" y="130267"/>
                    <a:pt x="0" y="83919"/>
                  </a:cubicBezTo>
                  <a:lnTo>
                    <a:pt x="0" y="83919"/>
                  </a:lnTo>
                  <a:cubicBezTo>
                    <a:pt x="0" y="37572"/>
                    <a:pt x="37572" y="0"/>
                    <a:pt x="83919" y="0"/>
                  </a:cubicBezTo>
                  <a:close/>
                </a:path>
              </a:pathLst>
            </a:custGeom>
            <a:solidFill>
              <a:srgbClr val="303030"/>
            </a:solidFill>
            <a:ln w="9525" cap="rnd">
              <a:solidFill>
                <a:srgbClr val="303030"/>
              </a:solidFill>
              <a:prstDash val="solid"/>
              <a:round/>
            </a:ln>
          </p:spPr>
        </p:sp>
        <p:sp>
          <p:nvSpPr>
            <p:cNvPr id="75" name="TextBox 7">
              <a:extLst>
                <a:ext uri="{FF2B5EF4-FFF2-40B4-BE49-F238E27FC236}">
                  <a16:creationId xmlns:a16="http://schemas.microsoft.com/office/drawing/2014/main" id="{9A67AC83-661B-18A6-9A85-0D2F9DC86CDA}"/>
                </a:ext>
              </a:extLst>
            </p:cNvPr>
            <p:cNvSpPr txBox="1"/>
            <p:nvPr/>
          </p:nvSpPr>
          <p:spPr>
            <a:xfrm>
              <a:off x="0" y="-47625"/>
              <a:ext cx="1110197" cy="215464"/>
            </a:xfrm>
            <a:prstGeom prst="rect">
              <a:avLst/>
            </a:prstGeom>
          </p:spPr>
          <p:txBody>
            <a:bodyPr lIns="50800" tIns="50800" rIns="50800" bIns="50800" rtlCol="0" anchor="ctr"/>
            <a:lstStyle/>
            <a:p>
              <a:pPr marL="0" lvl="0" indent="0" algn="ctr">
                <a:lnSpc>
                  <a:spcPts val="2940"/>
                </a:lnSpc>
                <a:spcBef>
                  <a:spcPct val="0"/>
                </a:spcBef>
              </a:pPr>
              <a:r>
                <a:rPr lang="en-US" sz="2100" spc="-46" dirty="0" err="1">
                  <a:solidFill>
                    <a:srgbClr val="F7F7F3"/>
                  </a:solidFill>
                  <a:latin typeface="TT Norms"/>
                  <a:ea typeface="TT Norms"/>
                  <a:cs typeface="TT Norms"/>
                  <a:sym typeface="TT Norms"/>
                </a:rPr>
                <a:t>kf_inventory</a:t>
              </a:r>
              <a:endParaRPr lang="en-US" sz="2100" spc="-46" dirty="0">
                <a:solidFill>
                  <a:srgbClr val="F7F7F3"/>
                </a:solidFill>
                <a:latin typeface="TT Norms"/>
                <a:ea typeface="TT Norms"/>
                <a:cs typeface="TT Norms"/>
                <a:sym typeface="TT Norms"/>
              </a:endParaRPr>
            </a:p>
          </p:txBody>
        </p:sp>
      </p:grpSp>
      <p:grpSp>
        <p:nvGrpSpPr>
          <p:cNvPr id="76" name="Group 5">
            <a:extLst>
              <a:ext uri="{FF2B5EF4-FFF2-40B4-BE49-F238E27FC236}">
                <a16:creationId xmlns:a16="http://schemas.microsoft.com/office/drawing/2014/main" id="{A8BE0173-AA6E-1066-9653-CB3414B865DB}"/>
              </a:ext>
            </a:extLst>
          </p:cNvPr>
          <p:cNvGrpSpPr/>
          <p:nvPr/>
        </p:nvGrpSpPr>
        <p:grpSpPr>
          <a:xfrm>
            <a:off x="13309013" y="4138037"/>
            <a:ext cx="3600034" cy="637256"/>
            <a:chOff x="0" y="0"/>
            <a:chExt cx="1110197" cy="167839"/>
          </a:xfrm>
        </p:grpSpPr>
        <p:sp>
          <p:nvSpPr>
            <p:cNvPr id="77" name="Freeform 6">
              <a:extLst>
                <a:ext uri="{FF2B5EF4-FFF2-40B4-BE49-F238E27FC236}">
                  <a16:creationId xmlns:a16="http://schemas.microsoft.com/office/drawing/2014/main" id="{125317BB-4193-53B0-6AEA-FBB624AFF233}"/>
                </a:ext>
              </a:extLst>
            </p:cNvPr>
            <p:cNvSpPr/>
            <p:nvPr/>
          </p:nvSpPr>
          <p:spPr>
            <a:xfrm>
              <a:off x="0" y="0"/>
              <a:ext cx="1110197" cy="167839"/>
            </a:xfrm>
            <a:custGeom>
              <a:avLst/>
              <a:gdLst/>
              <a:ahLst/>
              <a:cxnLst/>
              <a:rect l="l" t="t" r="r" b="b"/>
              <a:pathLst>
                <a:path w="1110197" h="167839">
                  <a:moveTo>
                    <a:pt x="83919" y="0"/>
                  </a:moveTo>
                  <a:lnTo>
                    <a:pt x="1026278" y="0"/>
                  </a:lnTo>
                  <a:cubicBezTo>
                    <a:pt x="1072625" y="0"/>
                    <a:pt x="1110197" y="37572"/>
                    <a:pt x="1110197" y="83919"/>
                  </a:cubicBezTo>
                  <a:lnTo>
                    <a:pt x="1110197" y="83919"/>
                  </a:lnTo>
                  <a:cubicBezTo>
                    <a:pt x="1110197" y="130267"/>
                    <a:pt x="1072625" y="167839"/>
                    <a:pt x="1026278" y="167839"/>
                  </a:cubicBezTo>
                  <a:lnTo>
                    <a:pt x="83919" y="167839"/>
                  </a:lnTo>
                  <a:cubicBezTo>
                    <a:pt x="37572" y="167839"/>
                    <a:pt x="0" y="130267"/>
                    <a:pt x="0" y="83919"/>
                  </a:cubicBezTo>
                  <a:lnTo>
                    <a:pt x="0" y="83919"/>
                  </a:lnTo>
                  <a:cubicBezTo>
                    <a:pt x="0" y="37572"/>
                    <a:pt x="37572" y="0"/>
                    <a:pt x="83919" y="0"/>
                  </a:cubicBezTo>
                  <a:close/>
                </a:path>
              </a:pathLst>
            </a:custGeom>
            <a:solidFill>
              <a:srgbClr val="303030"/>
            </a:solidFill>
            <a:ln w="9525" cap="rnd">
              <a:solidFill>
                <a:srgbClr val="303030"/>
              </a:solidFill>
              <a:prstDash val="solid"/>
              <a:round/>
            </a:ln>
          </p:spPr>
        </p:sp>
        <p:sp>
          <p:nvSpPr>
            <p:cNvPr id="78" name="TextBox 7">
              <a:extLst>
                <a:ext uri="{FF2B5EF4-FFF2-40B4-BE49-F238E27FC236}">
                  <a16:creationId xmlns:a16="http://schemas.microsoft.com/office/drawing/2014/main" id="{53FF15D7-FA1E-05E2-F7FA-D24979EFB63B}"/>
                </a:ext>
              </a:extLst>
            </p:cNvPr>
            <p:cNvSpPr txBox="1"/>
            <p:nvPr/>
          </p:nvSpPr>
          <p:spPr>
            <a:xfrm>
              <a:off x="0" y="-47625"/>
              <a:ext cx="1110197" cy="215464"/>
            </a:xfrm>
            <a:prstGeom prst="rect">
              <a:avLst/>
            </a:prstGeom>
          </p:spPr>
          <p:txBody>
            <a:bodyPr lIns="50800" tIns="50800" rIns="50800" bIns="50800" rtlCol="0" anchor="ctr"/>
            <a:lstStyle/>
            <a:p>
              <a:pPr marL="0" lvl="0" indent="0" algn="ctr">
                <a:lnSpc>
                  <a:spcPts val="2940"/>
                </a:lnSpc>
                <a:spcBef>
                  <a:spcPct val="0"/>
                </a:spcBef>
              </a:pPr>
              <a:r>
                <a:rPr lang="en-US" sz="2100" spc="-46" dirty="0" err="1">
                  <a:solidFill>
                    <a:srgbClr val="F7F7F3"/>
                  </a:solidFill>
                  <a:latin typeface="TT Norms"/>
                  <a:ea typeface="TT Norms"/>
                  <a:cs typeface="TT Norms"/>
                  <a:sym typeface="TT Norms"/>
                </a:rPr>
                <a:t>kf_product</a:t>
              </a:r>
              <a:endParaRPr lang="en-US" sz="2100" spc="-46" dirty="0">
                <a:solidFill>
                  <a:srgbClr val="F7F7F3"/>
                </a:solidFill>
                <a:latin typeface="TT Norms"/>
                <a:ea typeface="TT Norms"/>
                <a:cs typeface="TT Norms"/>
                <a:sym typeface="TT Norms"/>
              </a:endParaRPr>
            </a:p>
          </p:txBody>
        </p:sp>
      </p:grpSp>
      <p:sp>
        <p:nvSpPr>
          <p:cNvPr id="79" name="TextBox 8">
            <a:extLst>
              <a:ext uri="{FF2B5EF4-FFF2-40B4-BE49-F238E27FC236}">
                <a16:creationId xmlns:a16="http://schemas.microsoft.com/office/drawing/2014/main" id="{8845B664-FFCC-25DC-BFA1-42C91C90E377}"/>
              </a:ext>
            </a:extLst>
          </p:cNvPr>
          <p:cNvSpPr txBox="1"/>
          <p:nvPr/>
        </p:nvSpPr>
        <p:spPr>
          <a:xfrm>
            <a:off x="1229951" y="127115"/>
            <a:ext cx="11783459" cy="1125308"/>
          </a:xfrm>
          <a:prstGeom prst="rect">
            <a:avLst/>
          </a:prstGeom>
        </p:spPr>
        <p:txBody>
          <a:bodyPr wrap="square" lIns="0" tIns="0" rIns="0" bIns="0" rtlCol="0" anchor="t">
            <a:spAutoFit/>
          </a:bodyPr>
          <a:lstStyle/>
          <a:p>
            <a:pPr algn="l">
              <a:lnSpc>
                <a:spcPts val="9749"/>
              </a:lnSpc>
            </a:pPr>
            <a:r>
              <a:rPr lang="en-US" sz="5000" b="1" spc="-150" dirty="0">
                <a:solidFill>
                  <a:srgbClr val="303030"/>
                </a:solidFill>
                <a:latin typeface="TT Norms Ultra-Bold"/>
                <a:ea typeface="TT Norms Ultra-Bold"/>
                <a:cs typeface="TT Norms Ultra-Bold"/>
                <a:sym typeface="TT Norms Ultra-Bold"/>
              </a:rPr>
              <a:t>IMPORTING DATASET TO BIGQUERY</a:t>
            </a:r>
          </a:p>
        </p:txBody>
      </p:sp>
      <p:sp>
        <p:nvSpPr>
          <p:cNvPr id="9" name="TextBox 15">
            <a:extLst>
              <a:ext uri="{FF2B5EF4-FFF2-40B4-BE49-F238E27FC236}">
                <a16:creationId xmlns:a16="http://schemas.microsoft.com/office/drawing/2014/main" id="{E144FA6B-2A69-A768-A325-98948434827F}"/>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15" name="Google Shape;73;p3">
            <a:extLst>
              <a:ext uri="{FF2B5EF4-FFF2-40B4-BE49-F238E27FC236}">
                <a16:creationId xmlns:a16="http://schemas.microsoft.com/office/drawing/2014/main" id="{80FE0DEE-125E-CE21-D713-9577CE5EAAB8}"/>
              </a:ext>
            </a:extLst>
          </p:cNvPr>
          <p:cNvPicPr preferRelativeResize="0"/>
          <p:nvPr/>
        </p:nvPicPr>
        <p:blipFill rotWithShape="1">
          <a:blip r:embed="rId4">
            <a:alphaModFix/>
          </a:blip>
          <a:srcRect t="5658" b="5649"/>
          <a:stretch/>
        </p:blipFill>
        <p:spPr>
          <a:xfrm>
            <a:off x="14756322" y="350747"/>
            <a:ext cx="2238101" cy="865406"/>
          </a:xfrm>
          <a:prstGeom prst="rect">
            <a:avLst/>
          </a:prstGeom>
          <a:noFill/>
          <a:ln>
            <a:noFill/>
          </a:ln>
        </p:spPr>
      </p:pic>
      <p:pic>
        <p:nvPicPr>
          <p:cNvPr id="16" name="Picture 15">
            <a:extLst>
              <a:ext uri="{FF2B5EF4-FFF2-40B4-BE49-F238E27FC236}">
                <a16:creationId xmlns:a16="http://schemas.microsoft.com/office/drawing/2014/main" id="{5CD84E1B-134F-45F1-77DF-A9631CB70870}"/>
              </a:ext>
            </a:extLst>
          </p:cNvPr>
          <p:cNvPicPr>
            <a:picLocks noChangeAspect="1"/>
          </p:cNvPicPr>
          <p:nvPr/>
        </p:nvPicPr>
        <p:blipFill>
          <a:blip r:embed="rId5"/>
          <a:stretch>
            <a:fillRect/>
          </a:stretch>
        </p:blipFill>
        <p:spPr>
          <a:xfrm>
            <a:off x="1301731" y="5130389"/>
            <a:ext cx="3600953" cy="3905795"/>
          </a:xfrm>
          <a:prstGeom prst="rect">
            <a:avLst/>
          </a:prstGeom>
        </p:spPr>
      </p:pic>
      <p:pic>
        <p:nvPicPr>
          <p:cNvPr id="18" name="Picture 17">
            <a:extLst>
              <a:ext uri="{FF2B5EF4-FFF2-40B4-BE49-F238E27FC236}">
                <a16:creationId xmlns:a16="http://schemas.microsoft.com/office/drawing/2014/main" id="{544A2FEF-A196-2B3B-4143-97933C5C7291}"/>
              </a:ext>
            </a:extLst>
          </p:cNvPr>
          <p:cNvPicPr>
            <a:picLocks noChangeAspect="1"/>
          </p:cNvPicPr>
          <p:nvPr/>
        </p:nvPicPr>
        <p:blipFill>
          <a:blip r:embed="rId6"/>
          <a:stretch>
            <a:fillRect/>
          </a:stretch>
        </p:blipFill>
        <p:spPr>
          <a:xfrm>
            <a:off x="9526146" y="5152093"/>
            <a:ext cx="3153215" cy="2676899"/>
          </a:xfrm>
          <a:prstGeom prst="rect">
            <a:avLst/>
          </a:prstGeom>
        </p:spPr>
      </p:pic>
      <p:pic>
        <p:nvPicPr>
          <p:cNvPr id="20" name="Picture 19">
            <a:extLst>
              <a:ext uri="{FF2B5EF4-FFF2-40B4-BE49-F238E27FC236}">
                <a16:creationId xmlns:a16="http://schemas.microsoft.com/office/drawing/2014/main" id="{F792E6B3-1468-B01A-ECCF-1F090F8EEC9A}"/>
              </a:ext>
            </a:extLst>
          </p:cNvPr>
          <p:cNvPicPr>
            <a:picLocks noChangeAspect="1"/>
          </p:cNvPicPr>
          <p:nvPr/>
        </p:nvPicPr>
        <p:blipFill>
          <a:blip r:embed="rId7"/>
          <a:stretch>
            <a:fillRect/>
          </a:stretch>
        </p:blipFill>
        <p:spPr>
          <a:xfrm>
            <a:off x="5492309" y="5106577"/>
            <a:ext cx="3248478" cy="3143689"/>
          </a:xfrm>
          <a:prstGeom prst="rect">
            <a:avLst/>
          </a:prstGeom>
        </p:spPr>
      </p:pic>
      <p:pic>
        <p:nvPicPr>
          <p:cNvPr id="22" name="Picture 21">
            <a:extLst>
              <a:ext uri="{FF2B5EF4-FFF2-40B4-BE49-F238E27FC236}">
                <a16:creationId xmlns:a16="http://schemas.microsoft.com/office/drawing/2014/main" id="{D58D5EF8-72B9-F452-634B-5A08CCC24B07}"/>
              </a:ext>
            </a:extLst>
          </p:cNvPr>
          <p:cNvPicPr>
            <a:picLocks noChangeAspect="1"/>
          </p:cNvPicPr>
          <p:nvPr/>
        </p:nvPicPr>
        <p:blipFill>
          <a:blip r:embed="rId8"/>
          <a:stretch>
            <a:fillRect/>
          </a:stretch>
        </p:blipFill>
        <p:spPr>
          <a:xfrm>
            <a:off x="13499076" y="5204011"/>
            <a:ext cx="3296110" cy="226726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99"/>
    </mc:Choice>
    <mc:Fallback>
      <p:transition spd="slow" advTm="449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598571" y="5310445"/>
            <a:ext cx="4311313" cy="637263"/>
          </a:xfrm>
          <a:custGeom>
            <a:avLst/>
            <a:gdLst/>
            <a:ahLst/>
            <a:cxnLst/>
            <a:rect l="l" t="t" r="r" b="b"/>
            <a:pathLst>
              <a:path w="1135490" h="167839">
                <a:moveTo>
                  <a:pt x="83919" y="0"/>
                </a:moveTo>
                <a:lnTo>
                  <a:pt x="1051570" y="0"/>
                </a:lnTo>
                <a:cubicBezTo>
                  <a:pt x="1097918" y="0"/>
                  <a:pt x="1135490" y="37572"/>
                  <a:pt x="1135490" y="83919"/>
                </a:cubicBezTo>
                <a:lnTo>
                  <a:pt x="1135490" y="83919"/>
                </a:lnTo>
                <a:cubicBezTo>
                  <a:pt x="1135490" y="130267"/>
                  <a:pt x="1097918" y="167839"/>
                  <a:pt x="1051570" y="167839"/>
                </a:cubicBezTo>
                <a:lnTo>
                  <a:pt x="83919" y="167839"/>
                </a:lnTo>
                <a:cubicBezTo>
                  <a:pt x="37572" y="167839"/>
                  <a:pt x="0" y="130267"/>
                  <a:pt x="0" y="83919"/>
                </a:cubicBezTo>
                <a:lnTo>
                  <a:pt x="0" y="83919"/>
                </a:lnTo>
                <a:cubicBezTo>
                  <a:pt x="0" y="37572"/>
                  <a:pt x="37572" y="0"/>
                  <a:pt x="83919" y="0"/>
                </a:cubicBezTo>
                <a:close/>
              </a:path>
            </a:pathLst>
          </a:custGeom>
          <a:solidFill>
            <a:srgbClr val="8C8F7B"/>
          </a:solidFill>
          <a:ln w="9525" cap="rnd">
            <a:solidFill>
              <a:srgbClr val="303030"/>
            </a:solidFill>
            <a:prstDash val="solid"/>
            <a:round/>
          </a:ln>
        </p:spPr>
      </p:sp>
      <p:sp>
        <p:nvSpPr>
          <p:cNvPr id="7" name="TextBox 7"/>
          <p:cNvSpPr txBox="1"/>
          <p:nvPr/>
        </p:nvSpPr>
        <p:spPr>
          <a:xfrm>
            <a:off x="1574758" y="5243501"/>
            <a:ext cx="4311313" cy="818089"/>
          </a:xfrm>
          <a:prstGeom prst="rect">
            <a:avLst/>
          </a:prstGeom>
        </p:spPr>
        <p:txBody>
          <a:bodyPr lIns="50800" tIns="50800" rIns="50800" bIns="50800" rtlCol="0" anchor="ctr"/>
          <a:lstStyle/>
          <a:p>
            <a:pPr marL="0" lvl="0" indent="0" algn="ctr">
              <a:lnSpc>
                <a:spcPts val="2940"/>
              </a:lnSpc>
              <a:spcBef>
                <a:spcPct val="0"/>
              </a:spcBef>
            </a:pPr>
            <a:r>
              <a:rPr lang="en-US" sz="2100" spc="-46" dirty="0">
                <a:solidFill>
                  <a:srgbClr val="F7F7F3"/>
                </a:solidFill>
                <a:latin typeface="TT Norms"/>
                <a:ea typeface="TT Norms"/>
                <a:cs typeface="TT Norms"/>
                <a:sym typeface="TT Norms"/>
              </a:rPr>
              <a:t>PREVIEW</a:t>
            </a:r>
          </a:p>
        </p:txBody>
      </p:sp>
      <p:sp>
        <p:nvSpPr>
          <p:cNvPr id="8" name="TextBox 8"/>
          <p:cNvSpPr txBox="1"/>
          <p:nvPr/>
        </p:nvSpPr>
        <p:spPr>
          <a:xfrm>
            <a:off x="1371795" y="511876"/>
            <a:ext cx="11422436" cy="1302280"/>
          </a:xfrm>
          <a:prstGeom prst="rect">
            <a:avLst/>
          </a:prstGeom>
        </p:spPr>
        <p:txBody>
          <a:bodyPr wrap="square" lIns="0" tIns="0" rIns="0" bIns="0" rtlCol="0" anchor="t">
            <a:spAutoFit/>
          </a:bodyPr>
          <a:lstStyle/>
          <a:p>
            <a:pPr algn="l">
              <a:lnSpc>
                <a:spcPts val="9749"/>
              </a:lnSpc>
            </a:pPr>
            <a:r>
              <a:rPr lang="en-US" sz="9600" b="1" spc="-150" dirty="0">
                <a:solidFill>
                  <a:srgbClr val="303030"/>
                </a:solidFill>
                <a:latin typeface="TT Norms Ultra-Bold"/>
                <a:ea typeface="TT Norms Ultra-Bold"/>
                <a:cs typeface="TT Norms Ultra-Bold"/>
                <a:sym typeface="TT Norms Ultra-Bold"/>
              </a:rPr>
              <a:t>TABEL ANALISA</a:t>
            </a:r>
          </a:p>
        </p:txBody>
      </p:sp>
      <p:sp>
        <p:nvSpPr>
          <p:cNvPr id="12" name="TextBox 12"/>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03</a:t>
            </a:r>
          </a:p>
        </p:txBody>
      </p:sp>
      <p:sp>
        <p:nvSpPr>
          <p:cNvPr id="13" name="TextBox 13"/>
          <p:cNvSpPr txBox="1"/>
          <p:nvPr/>
        </p:nvSpPr>
        <p:spPr>
          <a:xfrm>
            <a:off x="1607887" y="2007682"/>
            <a:ext cx="15460911" cy="2769989"/>
          </a:xfrm>
          <a:prstGeom prst="rect">
            <a:avLst/>
          </a:prstGeom>
        </p:spPr>
        <p:txBody>
          <a:bodyPr wrap="square" lIns="0" tIns="0" rIns="0" bIns="0" rtlCol="0" anchor="t">
            <a:spAutoFit/>
          </a:bodyPr>
          <a:lstStyle/>
          <a:p>
            <a:r>
              <a:rPr lang="en-US" dirty="0">
                <a:solidFill>
                  <a:srgbClr val="303030"/>
                </a:solidFill>
                <a:latin typeface="TT Norms" panose="020B0604020202020204" charset="0"/>
              </a:rPr>
              <a:t>In this task</a:t>
            </a:r>
            <a:r>
              <a:rPr lang="en-US" b="1" dirty="0">
                <a:solidFill>
                  <a:srgbClr val="303030"/>
                </a:solidFill>
                <a:latin typeface="TT Norms" panose="020B0604020202020204" charset="0"/>
              </a:rPr>
              <a:t>,</a:t>
            </a:r>
            <a:r>
              <a:rPr lang="en-US" dirty="0">
                <a:solidFill>
                  <a:srgbClr val="303030"/>
                </a:solidFill>
                <a:latin typeface="TT Norms" panose="020B0604020202020204" charset="0"/>
              </a:rPr>
              <a:t> an analysis table is created based on the aggregation results from the four previously imported tables. The following are the mandatory columns in the table that is </a:t>
            </a:r>
            <a:r>
              <a:rPr lang="en-US" b="1" dirty="0" err="1">
                <a:solidFill>
                  <a:srgbClr val="303030"/>
                </a:solidFill>
                <a:latin typeface="TT Norms" panose="020B0604020202020204" charset="0"/>
              </a:rPr>
              <a:t>transaction_id</a:t>
            </a:r>
            <a:r>
              <a:rPr lang="en-US" b="1" dirty="0">
                <a:solidFill>
                  <a:srgbClr val="303030"/>
                </a:solidFill>
                <a:latin typeface="TT Norms" panose="020B0604020202020204" charset="0"/>
              </a:rPr>
              <a:t>, date, </a:t>
            </a:r>
            <a:r>
              <a:rPr lang="en-US" b="1" dirty="0" err="1">
                <a:solidFill>
                  <a:srgbClr val="303030"/>
                </a:solidFill>
                <a:latin typeface="TT Norms" panose="020B0604020202020204" charset="0"/>
              </a:rPr>
              <a:t>branch_id</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branch_name</a:t>
            </a:r>
            <a:r>
              <a:rPr lang="en-US" b="1" dirty="0">
                <a:solidFill>
                  <a:srgbClr val="303030"/>
                </a:solidFill>
                <a:latin typeface="TT Norms" panose="020B0604020202020204" charset="0"/>
              </a:rPr>
              <a:t>, city, province, </a:t>
            </a:r>
            <a:r>
              <a:rPr lang="en-US" b="1" dirty="0" err="1">
                <a:solidFill>
                  <a:srgbClr val="303030"/>
                </a:solidFill>
                <a:latin typeface="TT Norms" panose="020B0604020202020204" charset="0"/>
              </a:rPr>
              <a:t>branch_rating</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customer_name</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product_id</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product_name</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actual_price</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discount_percentage</a:t>
            </a:r>
            <a:r>
              <a:rPr lang="en-US" b="1" dirty="0">
                <a:solidFill>
                  <a:srgbClr val="303030"/>
                </a:solidFill>
                <a:latin typeface="TT Norms" panose="020B0604020202020204" charset="0"/>
              </a:rPr>
              <a:t>,</a:t>
            </a:r>
          </a:p>
          <a:p>
            <a:r>
              <a:rPr lang="en-US" b="1" dirty="0" err="1">
                <a:solidFill>
                  <a:srgbClr val="303030"/>
                </a:solidFill>
                <a:latin typeface="TT Norms" panose="020B0604020202020204" charset="0"/>
              </a:rPr>
              <a:t>persentase_gross_laba</a:t>
            </a:r>
            <a:r>
              <a:rPr lang="en-US" dirty="0">
                <a:solidFill>
                  <a:srgbClr val="303030"/>
                </a:solidFill>
                <a:latin typeface="TT Norms" panose="020B0604020202020204" charset="0"/>
              </a:rPr>
              <a:t>:, based on the following conditions:</a:t>
            </a:r>
            <a:br>
              <a:rPr lang="en-US" dirty="0">
                <a:solidFill>
                  <a:srgbClr val="303030"/>
                </a:solidFill>
                <a:latin typeface="TT Norms" panose="020B0604020202020204" charset="0"/>
              </a:rPr>
            </a:br>
            <a:r>
              <a:rPr lang="en-US" dirty="0">
                <a:solidFill>
                  <a:srgbClr val="303030"/>
                </a:solidFill>
                <a:latin typeface="TT Norms" panose="020B0604020202020204" charset="0"/>
              </a:rPr>
              <a:t>■ Price ≤ Rp 50,000 → 10% profit</a:t>
            </a:r>
            <a:br>
              <a:rPr lang="en-US" dirty="0">
                <a:solidFill>
                  <a:srgbClr val="303030"/>
                </a:solidFill>
                <a:latin typeface="TT Norms" panose="020B0604020202020204" charset="0"/>
              </a:rPr>
            </a:br>
            <a:r>
              <a:rPr lang="en-US" dirty="0">
                <a:solidFill>
                  <a:srgbClr val="303030"/>
                </a:solidFill>
                <a:latin typeface="TT Norms" panose="020B0604020202020204" charset="0"/>
              </a:rPr>
              <a:t>■ Price &gt; Rp 50,000 - 100,000 → 15% profit</a:t>
            </a:r>
            <a:br>
              <a:rPr lang="en-US" dirty="0">
                <a:solidFill>
                  <a:srgbClr val="303030"/>
                </a:solidFill>
                <a:latin typeface="TT Norms" panose="020B0604020202020204" charset="0"/>
              </a:rPr>
            </a:br>
            <a:r>
              <a:rPr lang="en-US" dirty="0">
                <a:solidFill>
                  <a:srgbClr val="303030"/>
                </a:solidFill>
                <a:latin typeface="TT Norms" panose="020B0604020202020204" charset="0"/>
              </a:rPr>
              <a:t>■ Price &gt; Rp 100,000 - 300,000 → 20% profit</a:t>
            </a:r>
            <a:br>
              <a:rPr lang="en-US" dirty="0">
                <a:solidFill>
                  <a:srgbClr val="303030"/>
                </a:solidFill>
                <a:latin typeface="TT Norms" panose="020B0604020202020204" charset="0"/>
              </a:rPr>
            </a:br>
            <a:r>
              <a:rPr lang="en-US" dirty="0">
                <a:solidFill>
                  <a:srgbClr val="303030"/>
                </a:solidFill>
                <a:latin typeface="TT Norms" panose="020B0604020202020204" charset="0"/>
              </a:rPr>
              <a:t>■ Price &gt; Rp 300,000 - 500,000 → 25% profit</a:t>
            </a:r>
            <a:br>
              <a:rPr lang="en-US" dirty="0">
                <a:solidFill>
                  <a:srgbClr val="303030"/>
                </a:solidFill>
                <a:latin typeface="TT Norms" panose="020B0604020202020204" charset="0"/>
              </a:rPr>
            </a:br>
            <a:r>
              <a:rPr lang="en-US" dirty="0">
                <a:solidFill>
                  <a:srgbClr val="303030"/>
                </a:solidFill>
                <a:latin typeface="TT Norms" panose="020B0604020202020204" charset="0"/>
              </a:rPr>
              <a:t>■ Price &gt; Rp 500,000 → 30% profit</a:t>
            </a:r>
          </a:p>
          <a:p>
            <a:r>
              <a:rPr lang="en-US" b="1" dirty="0" err="1">
                <a:solidFill>
                  <a:srgbClr val="303030"/>
                </a:solidFill>
                <a:latin typeface="TT Norms" panose="020B0604020202020204" charset="0"/>
              </a:rPr>
              <a:t>nett_sales</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nett_profit</a:t>
            </a:r>
            <a:r>
              <a:rPr lang="en-US" b="1" dirty="0">
                <a:solidFill>
                  <a:srgbClr val="303030"/>
                </a:solidFill>
                <a:latin typeface="TT Norms" panose="020B0604020202020204" charset="0"/>
              </a:rPr>
              <a:t>, </a:t>
            </a:r>
            <a:r>
              <a:rPr lang="en-US" b="1" dirty="0" err="1">
                <a:solidFill>
                  <a:srgbClr val="303030"/>
                </a:solidFill>
                <a:latin typeface="TT Norms" panose="020B0604020202020204" charset="0"/>
              </a:rPr>
              <a:t>transaction_rating</a:t>
            </a:r>
            <a:r>
              <a:rPr lang="en-US" b="1" dirty="0">
                <a:solidFill>
                  <a:srgbClr val="303030"/>
                </a:solidFill>
                <a:latin typeface="TT Norms" panose="020B0604020202020204" charset="0"/>
              </a:rPr>
              <a:t> and </a:t>
            </a:r>
            <a:r>
              <a:rPr lang="en-US" dirty="0">
                <a:solidFill>
                  <a:srgbClr val="303030"/>
                </a:solidFill>
                <a:latin typeface="TT Norms" panose="020B0604020202020204" charset="0"/>
              </a:rPr>
              <a:t>additional column that is </a:t>
            </a:r>
            <a:r>
              <a:rPr lang="en-US" b="1" dirty="0" err="1">
                <a:solidFill>
                  <a:srgbClr val="303030"/>
                </a:solidFill>
                <a:latin typeface="TT Norms" panose="020B0604020202020204" charset="0"/>
              </a:rPr>
              <a:t>opname_stock</a:t>
            </a:r>
            <a:endParaRPr lang="en-US" sz="1800" spc="-75" dirty="0">
              <a:solidFill>
                <a:srgbClr val="303030"/>
              </a:solidFill>
              <a:latin typeface="TT Norms"/>
              <a:ea typeface="TT Norms"/>
              <a:cs typeface="TT Norms"/>
              <a:sym typeface="TT Norms"/>
            </a:endParaRPr>
          </a:p>
        </p:txBody>
      </p:sp>
      <p:pic>
        <p:nvPicPr>
          <p:cNvPr id="22" name="Google Shape;73;p3">
            <a:extLst>
              <a:ext uri="{FF2B5EF4-FFF2-40B4-BE49-F238E27FC236}">
                <a16:creationId xmlns:a16="http://schemas.microsoft.com/office/drawing/2014/main" id="{16018627-565C-5BC9-EC3D-F6FED97966C9}"/>
              </a:ext>
            </a:extLst>
          </p:cNvPr>
          <p:cNvPicPr preferRelativeResize="0"/>
          <p:nvPr/>
        </p:nvPicPr>
        <p:blipFill rotWithShape="1">
          <a:blip r:embed="rId4">
            <a:alphaModFix/>
          </a:blip>
          <a:srcRect t="5658" b="5649"/>
          <a:stretch/>
        </p:blipFill>
        <p:spPr>
          <a:xfrm>
            <a:off x="15316200" y="297610"/>
            <a:ext cx="2238101" cy="865406"/>
          </a:xfrm>
          <a:prstGeom prst="rect">
            <a:avLst/>
          </a:prstGeom>
          <a:noFill/>
          <a:ln>
            <a:noFill/>
          </a:ln>
        </p:spPr>
      </p:pic>
      <p:sp>
        <p:nvSpPr>
          <p:cNvPr id="9" name="TextBox 15">
            <a:extLst>
              <a:ext uri="{FF2B5EF4-FFF2-40B4-BE49-F238E27FC236}">
                <a16:creationId xmlns:a16="http://schemas.microsoft.com/office/drawing/2014/main" id="{0FF1F637-A3D7-3CEF-1989-7428F8DDDE3A}"/>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24" name="Picture 23">
            <a:extLst>
              <a:ext uri="{FF2B5EF4-FFF2-40B4-BE49-F238E27FC236}">
                <a16:creationId xmlns:a16="http://schemas.microsoft.com/office/drawing/2014/main" id="{3357C27F-8659-5227-ADA9-2D46378D1AA6}"/>
              </a:ext>
            </a:extLst>
          </p:cNvPr>
          <p:cNvPicPr>
            <a:picLocks noChangeAspect="1"/>
          </p:cNvPicPr>
          <p:nvPr/>
        </p:nvPicPr>
        <p:blipFill>
          <a:blip r:embed="rId5"/>
          <a:stretch>
            <a:fillRect/>
          </a:stretch>
        </p:blipFill>
        <p:spPr>
          <a:xfrm>
            <a:off x="1642978" y="6437981"/>
            <a:ext cx="11812649" cy="1238423"/>
          </a:xfrm>
          <a:prstGeom prst="rect">
            <a:avLst/>
          </a:prstGeom>
        </p:spPr>
      </p:pic>
      <p:pic>
        <p:nvPicPr>
          <p:cNvPr id="26" name="Picture 25">
            <a:extLst>
              <a:ext uri="{FF2B5EF4-FFF2-40B4-BE49-F238E27FC236}">
                <a16:creationId xmlns:a16="http://schemas.microsoft.com/office/drawing/2014/main" id="{230492CF-57C3-2E55-8A93-1D9813883C33}"/>
              </a:ext>
            </a:extLst>
          </p:cNvPr>
          <p:cNvPicPr>
            <a:picLocks noChangeAspect="1"/>
          </p:cNvPicPr>
          <p:nvPr/>
        </p:nvPicPr>
        <p:blipFill>
          <a:blip r:embed="rId6"/>
          <a:stretch>
            <a:fillRect/>
          </a:stretch>
        </p:blipFill>
        <p:spPr>
          <a:xfrm>
            <a:off x="11049000" y="7729313"/>
            <a:ext cx="5782482" cy="12193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52"/>
    </mc:Choice>
    <mc:Fallback>
      <p:transition spd="slow" advTm="4752"/>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1033462" y="9244012"/>
            <a:ext cx="17474323"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10</a:t>
            </a:r>
          </a:p>
        </p:txBody>
      </p:sp>
      <p:sp>
        <p:nvSpPr>
          <p:cNvPr id="26" name="TextBox 26"/>
          <p:cNvSpPr txBox="1"/>
          <p:nvPr/>
        </p:nvSpPr>
        <p:spPr>
          <a:xfrm>
            <a:off x="11582400" y="4761733"/>
            <a:ext cx="10838968" cy="1348446"/>
          </a:xfrm>
          <a:prstGeom prst="rect">
            <a:avLst/>
          </a:prstGeom>
        </p:spPr>
        <p:txBody>
          <a:bodyPr lIns="0" tIns="0" rIns="0" bIns="0" rtlCol="0" anchor="t">
            <a:spAutoFit/>
          </a:bodyPr>
          <a:lstStyle/>
          <a:p>
            <a:pPr algn="l">
              <a:lnSpc>
                <a:spcPts val="9749"/>
              </a:lnSpc>
            </a:pPr>
            <a:r>
              <a:rPr lang="en-US" sz="9600" b="1" spc="-1065" dirty="0">
                <a:solidFill>
                  <a:srgbClr val="8C8F7B"/>
                </a:solidFill>
                <a:latin typeface="TT Norms Ultra-Bold"/>
                <a:ea typeface="TT Norms Ultra-Bold"/>
                <a:cs typeface="TT Norms Ultra-Bold"/>
                <a:sym typeface="TT Norms Ultra-Bold"/>
              </a:rPr>
              <a:t>SYNTAX</a:t>
            </a:r>
          </a:p>
        </p:txBody>
      </p:sp>
      <p:sp>
        <p:nvSpPr>
          <p:cNvPr id="27" name="TextBox 27"/>
          <p:cNvSpPr txBox="1"/>
          <p:nvPr/>
        </p:nvSpPr>
        <p:spPr>
          <a:xfrm>
            <a:off x="10555914" y="3290308"/>
            <a:ext cx="10818705" cy="913712"/>
          </a:xfrm>
          <a:prstGeom prst="rect">
            <a:avLst/>
          </a:prstGeom>
        </p:spPr>
        <p:txBody>
          <a:bodyPr lIns="0" tIns="0" rIns="0" bIns="0" rtlCol="0" anchor="t">
            <a:spAutoFit/>
          </a:bodyPr>
          <a:lstStyle/>
          <a:p>
            <a:pPr algn="l">
              <a:lnSpc>
                <a:spcPts val="6299"/>
              </a:lnSpc>
            </a:pPr>
            <a:r>
              <a:rPr lang="en-US" sz="8000" spc="-495" dirty="0">
                <a:solidFill>
                  <a:srgbClr val="303030"/>
                </a:solidFill>
                <a:latin typeface="Horizon Outlined"/>
                <a:ea typeface="Horizon Outlined"/>
                <a:cs typeface="Horizon Outlined"/>
                <a:sym typeface="Horizon Outlined"/>
              </a:rPr>
              <a:t>BIGQUERY</a:t>
            </a:r>
          </a:p>
        </p:txBody>
      </p:sp>
      <p:sp>
        <p:nvSpPr>
          <p:cNvPr id="46" name="TextBox 15">
            <a:extLst>
              <a:ext uri="{FF2B5EF4-FFF2-40B4-BE49-F238E27FC236}">
                <a16:creationId xmlns:a16="http://schemas.microsoft.com/office/drawing/2014/main" id="{9F6153EF-4661-0F50-E5C1-3C838847DE48}"/>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47" name="Google Shape;73;p3">
            <a:extLst>
              <a:ext uri="{FF2B5EF4-FFF2-40B4-BE49-F238E27FC236}">
                <a16:creationId xmlns:a16="http://schemas.microsoft.com/office/drawing/2014/main" id="{43C00B25-6683-C017-0EB4-A238DFC30FB1}"/>
              </a:ext>
            </a:extLst>
          </p:cNvPr>
          <p:cNvPicPr preferRelativeResize="0"/>
          <p:nvPr/>
        </p:nvPicPr>
        <p:blipFill rotWithShape="1">
          <a:blip r:embed="rId4">
            <a:alphaModFix/>
          </a:blip>
          <a:srcRect t="5658" b="5649"/>
          <a:stretch/>
        </p:blipFill>
        <p:spPr>
          <a:xfrm>
            <a:off x="15651713" y="312241"/>
            <a:ext cx="2238101" cy="865406"/>
          </a:xfrm>
          <a:prstGeom prst="rect">
            <a:avLst/>
          </a:prstGeom>
          <a:noFill/>
          <a:ln>
            <a:noFill/>
          </a:ln>
        </p:spPr>
      </p:pic>
      <p:pic>
        <p:nvPicPr>
          <p:cNvPr id="49" name="Picture 48">
            <a:extLst>
              <a:ext uri="{FF2B5EF4-FFF2-40B4-BE49-F238E27FC236}">
                <a16:creationId xmlns:a16="http://schemas.microsoft.com/office/drawing/2014/main" id="{9BBE9785-F017-2A60-CC4D-E91ABD13D357}"/>
              </a:ext>
            </a:extLst>
          </p:cNvPr>
          <p:cNvPicPr>
            <a:picLocks noChangeAspect="1"/>
          </p:cNvPicPr>
          <p:nvPr/>
        </p:nvPicPr>
        <p:blipFill>
          <a:blip r:embed="rId5"/>
          <a:stretch>
            <a:fillRect/>
          </a:stretch>
        </p:blipFill>
        <p:spPr>
          <a:xfrm>
            <a:off x="1379052" y="1015458"/>
            <a:ext cx="8831273" cy="7113127"/>
          </a:xfrm>
          <a:prstGeom prst="rect">
            <a:avLst/>
          </a:prstGeom>
        </p:spPr>
      </p:pic>
      <p:sp>
        <p:nvSpPr>
          <p:cNvPr id="50" name="TextBox 7">
            <a:extLst>
              <a:ext uri="{FF2B5EF4-FFF2-40B4-BE49-F238E27FC236}">
                <a16:creationId xmlns:a16="http://schemas.microsoft.com/office/drawing/2014/main" id="{49E421CB-BA26-2F46-50EE-94F81643D291}"/>
              </a:ext>
            </a:extLst>
          </p:cNvPr>
          <p:cNvSpPr txBox="1"/>
          <p:nvPr/>
        </p:nvSpPr>
        <p:spPr>
          <a:xfrm>
            <a:off x="1364764" y="9570493"/>
            <a:ext cx="540249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rgbClr val="303030"/>
                </a:solidFill>
                <a:latin typeface="TT Norms"/>
                <a:ea typeface="TT Norms"/>
                <a:cs typeface="TT Norms"/>
                <a:sym typeface="TT Norms"/>
              </a:rPr>
              <a:t>GITHUB : </a:t>
            </a:r>
            <a:r>
              <a:rPr lang="en-US" sz="2100" spc="-46" dirty="0">
                <a:solidFill>
                  <a:srgbClr val="303030"/>
                </a:solidFill>
                <a:latin typeface="TT Norms"/>
                <a:ea typeface="TT Norms"/>
                <a:cs typeface="TT Norms"/>
                <a:sym typeface="TT Norms"/>
                <a:hlinkClick r:id="rId6"/>
              </a:rPr>
              <a:t>here</a:t>
            </a:r>
            <a:endParaRPr lang="en-US" sz="2100" spc="-46" dirty="0">
              <a:solidFill>
                <a:srgbClr val="303030"/>
              </a:solidFill>
              <a:latin typeface="TT Norms"/>
              <a:ea typeface="TT Norms"/>
              <a:cs typeface="TT Norms"/>
              <a:sym typeface="TT Norms"/>
            </a:endParaRPr>
          </a:p>
        </p:txBody>
      </p:sp>
    </p:spTree>
  </p:cSld>
  <p:clrMapOvr>
    <a:masterClrMapping/>
  </p:clrMapOvr>
  <mc:AlternateContent xmlns:mc="http://schemas.openxmlformats.org/markup-compatibility/2006">
    <mc:Choice xmlns:p14="http://schemas.microsoft.com/office/powerpoint/2010/main" Requires="p14">
      <p:transition spd="slow" p14:dur="2000" advTm="3457"/>
    </mc:Choice>
    <mc:Fallback>
      <p:transition spd="slow" advTm="345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7F7F3"/>
        </a:solidFill>
        <a:effectLst/>
      </p:bgPr>
    </p:bg>
    <p:spTree>
      <p:nvGrpSpPr>
        <p:cNvPr id="1" name=""/>
        <p:cNvGrpSpPr/>
        <p:nvPr/>
      </p:nvGrpSpPr>
      <p:grpSpPr>
        <a:xfrm>
          <a:off x="0" y="0"/>
          <a:ext cx="0" cy="0"/>
          <a:chOff x="0" y="0"/>
          <a:chExt cx="0" cy="0"/>
        </a:xfrm>
      </p:grpSpPr>
      <p:sp>
        <p:nvSpPr>
          <p:cNvPr id="2" name="AutoShape 2"/>
          <p:cNvSpPr/>
          <p:nvPr/>
        </p:nvSpPr>
        <p:spPr>
          <a:xfrm flipV="1">
            <a:off x="1033462" y="-316395"/>
            <a:ext cx="0" cy="11119792"/>
          </a:xfrm>
          <a:prstGeom prst="line">
            <a:avLst/>
          </a:prstGeom>
          <a:ln w="9525" cap="flat">
            <a:solidFill>
              <a:srgbClr val="303030"/>
            </a:solidFill>
            <a:prstDash val="solid"/>
            <a:headEnd type="none" w="sm" len="sm"/>
            <a:tailEnd type="none" w="sm" len="sm"/>
          </a:ln>
        </p:spPr>
      </p:sp>
      <p:sp>
        <p:nvSpPr>
          <p:cNvPr id="3" name="AutoShape 3"/>
          <p:cNvSpPr/>
          <p:nvPr/>
        </p:nvSpPr>
        <p:spPr>
          <a:xfrm>
            <a:off x="7187234" y="9244012"/>
            <a:ext cx="11320551" cy="0"/>
          </a:xfrm>
          <a:prstGeom prst="line">
            <a:avLst/>
          </a:prstGeom>
          <a:ln w="9525" cap="flat">
            <a:solidFill>
              <a:srgbClr val="303030"/>
            </a:solidFill>
            <a:prstDash val="solid"/>
            <a:headEnd type="none" w="sm" len="sm"/>
            <a:tailEnd type="none" w="sm" len="sm"/>
          </a:ln>
        </p:spPr>
      </p:sp>
      <p:sp>
        <p:nvSpPr>
          <p:cNvPr id="4" name="Freeform 4"/>
          <p:cNvSpPr/>
          <p:nvPr/>
        </p:nvSpPr>
        <p:spPr>
          <a:xfrm>
            <a:off x="14756322" y="9672731"/>
            <a:ext cx="1853234" cy="208910"/>
          </a:xfrm>
          <a:custGeom>
            <a:avLst/>
            <a:gdLst/>
            <a:ahLst/>
            <a:cxnLst/>
            <a:rect l="l" t="t" r="r" b="b"/>
            <a:pathLst>
              <a:path w="1853234" h="208910">
                <a:moveTo>
                  <a:pt x="0" y="0"/>
                </a:moveTo>
                <a:lnTo>
                  <a:pt x="1853233" y="0"/>
                </a:lnTo>
                <a:lnTo>
                  <a:pt x="1853233" y="208910"/>
                </a:lnTo>
                <a:lnTo>
                  <a:pt x="0" y="2089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4" name="TextBox 84"/>
          <p:cNvSpPr txBox="1"/>
          <p:nvPr/>
        </p:nvSpPr>
        <p:spPr>
          <a:xfrm>
            <a:off x="16609555" y="9570493"/>
            <a:ext cx="1312924" cy="365760"/>
          </a:xfrm>
          <a:prstGeom prst="rect">
            <a:avLst/>
          </a:prstGeom>
        </p:spPr>
        <p:txBody>
          <a:bodyPr lIns="0" tIns="0" rIns="0" bIns="0" rtlCol="0" anchor="t">
            <a:spAutoFit/>
          </a:bodyPr>
          <a:lstStyle/>
          <a:p>
            <a:pPr algn="r">
              <a:lnSpc>
                <a:spcPts val="2940"/>
              </a:lnSpc>
              <a:spcBef>
                <a:spcPct val="0"/>
              </a:spcBef>
            </a:pPr>
            <a:r>
              <a:rPr lang="en-US" sz="2100" spc="-46">
                <a:solidFill>
                  <a:srgbClr val="303030"/>
                </a:solidFill>
                <a:latin typeface="TT Norms"/>
                <a:ea typeface="TT Norms"/>
                <a:cs typeface="TT Norms"/>
                <a:sym typeface="TT Norms"/>
              </a:rPr>
              <a:t>PAGE 06</a:t>
            </a:r>
          </a:p>
        </p:txBody>
      </p:sp>
      <p:sp>
        <p:nvSpPr>
          <p:cNvPr id="85" name="TextBox 85"/>
          <p:cNvSpPr txBox="1"/>
          <p:nvPr/>
        </p:nvSpPr>
        <p:spPr>
          <a:xfrm>
            <a:off x="1517646" y="129517"/>
            <a:ext cx="16419156" cy="1140697"/>
          </a:xfrm>
          <a:prstGeom prst="rect">
            <a:avLst/>
          </a:prstGeom>
        </p:spPr>
        <p:txBody>
          <a:bodyPr wrap="square" lIns="0" tIns="0" rIns="0" bIns="0" rtlCol="0" anchor="t">
            <a:spAutoFit/>
          </a:bodyPr>
          <a:lstStyle/>
          <a:p>
            <a:pPr algn="l">
              <a:lnSpc>
                <a:spcPts val="9749"/>
              </a:lnSpc>
            </a:pPr>
            <a:r>
              <a:rPr lang="en-US" sz="5400" b="1" spc="-300" dirty="0">
                <a:solidFill>
                  <a:srgbClr val="8C8F7B"/>
                </a:solidFill>
                <a:latin typeface="TT Norms"/>
                <a:ea typeface="TT Norms"/>
                <a:cs typeface="TT Norms"/>
                <a:sym typeface="TT Norms"/>
              </a:rPr>
              <a:t>DASHBOARD  PERFORMANCE  ANALYTICS</a:t>
            </a:r>
          </a:p>
        </p:txBody>
      </p:sp>
      <p:sp>
        <p:nvSpPr>
          <p:cNvPr id="81" name="TextBox 15">
            <a:extLst>
              <a:ext uri="{FF2B5EF4-FFF2-40B4-BE49-F238E27FC236}">
                <a16:creationId xmlns:a16="http://schemas.microsoft.com/office/drawing/2014/main" id="{7557E4DB-7A5E-10A6-88F1-4CA3EA3A138B}"/>
              </a:ext>
            </a:extLst>
          </p:cNvPr>
          <p:cNvSpPr txBox="1"/>
          <p:nvPr/>
        </p:nvSpPr>
        <p:spPr>
          <a:xfrm rot="-5400000">
            <a:off x="-1607374" y="7841033"/>
            <a:ext cx="423077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chemeClr val="bg2">
                    <a:lumMod val="90000"/>
                  </a:schemeClr>
                </a:solidFill>
                <a:latin typeface="TT Norms"/>
                <a:ea typeface="TT Norms"/>
                <a:cs typeface="TT Norms"/>
                <a:sym typeface="TT Norms"/>
              </a:rPr>
              <a:t>PROJECT BASED INTERNSHIP</a:t>
            </a:r>
          </a:p>
        </p:txBody>
      </p:sp>
      <p:pic>
        <p:nvPicPr>
          <p:cNvPr id="86" name="Google Shape;73;p3">
            <a:extLst>
              <a:ext uri="{FF2B5EF4-FFF2-40B4-BE49-F238E27FC236}">
                <a16:creationId xmlns:a16="http://schemas.microsoft.com/office/drawing/2014/main" id="{F76AE290-3F66-E112-540D-294AC42B4EA9}"/>
              </a:ext>
            </a:extLst>
          </p:cNvPr>
          <p:cNvPicPr preferRelativeResize="0"/>
          <p:nvPr/>
        </p:nvPicPr>
        <p:blipFill rotWithShape="1">
          <a:blip r:embed="rId4">
            <a:alphaModFix/>
          </a:blip>
          <a:srcRect t="5658" b="5649"/>
          <a:stretch/>
        </p:blipFill>
        <p:spPr>
          <a:xfrm>
            <a:off x="15490504" y="293510"/>
            <a:ext cx="2238101" cy="865406"/>
          </a:xfrm>
          <a:prstGeom prst="rect">
            <a:avLst/>
          </a:prstGeom>
          <a:noFill/>
          <a:ln>
            <a:noFill/>
          </a:ln>
        </p:spPr>
      </p:pic>
      <p:pic>
        <p:nvPicPr>
          <p:cNvPr id="6" name="Picture 5">
            <a:extLst>
              <a:ext uri="{FF2B5EF4-FFF2-40B4-BE49-F238E27FC236}">
                <a16:creationId xmlns:a16="http://schemas.microsoft.com/office/drawing/2014/main" id="{1757BA4E-9948-26E7-A3B7-15E171514609}"/>
              </a:ext>
            </a:extLst>
          </p:cNvPr>
          <p:cNvPicPr>
            <a:picLocks noChangeAspect="1"/>
          </p:cNvPicPr>
          <p:nvPr/>
        </p:nvPicPr>
        <p:blipFill>
          <a:blip r:embed="rId5"/>
          <a:stretch>
            <a:fillRect/>
          </a:stretch>
        </p:blipFill>
        <p:spPr>
          <a:xfrm>
            <a:off x="2696910" y="1440342"/>
            <a:ext cx="5772956" cy="8040222"/>
          </a:xfrm>
          <a:prstGeom prst="rect">
            <a:avLst/>
          </a:prstGeom>
        </p:spPr>
      </p:pic>
      <p:sp>
        <p:nvSpPr>
          <p:cNvPr id="7" name="TextBox 7">
            <a:extLst>
              <a:ext uri="{FF2B5EF4-FFF2-40B4-BE49-F238E27FC236}">
                <a16:creationId xmlns:a16="http://schemas.microsoft.com/office/drawing/2014/main" id="{46A09785-96F3-9383-A84F-A1FD1CDD9787}"/>
              </a:ext>
            </a:extLst>
          </p:cNvPr>
          <p:cNvSpPr txBox="1"/>
          <p:nvPr/>
        </p:nvSpPr>
        <p:spPr>
          <a:xfrm>
            <a:off x="1517646" y="9650693"/>
            <a:ext cx="5402499" cy="359714"/>
          </a:xfrm>
          <a:prstGeom prst="rect">
            <a:avLst/>
          </a:prstGeom>
        </p:spPr>
        <p:txBody>
          <a:bodyPr wrap="square" lIns="0" tIns="0" rIns="0" bIns="0" rtlCol="0" anchor="t">
            <a:spAutoFit/>
          </a:bodyPr>
          <a:lstStyle/>
          <a:p>
            <a:pPr algn="l">
              <a:lnSpc>
                <a:spcPts val="2940"/>
              </a:lnSpc>
              <a:spcBef>
                <a:spcPct val="0"/>
              </a:spcBef>
            </a:pPr>
            <a:r>
              <a:rPr lang="en-US" sz="2100" spc="-46" dirty="0">
                <a:solidFill>
                  <a:srgbClr val="303030"/>
                </a:solidFill>
                <a:latin typeface="TT Norms"/>
                <a:ea typeface="TT Norms"/>
                <a:cs typeface="TT Norms"/>
                <a:sym typeface="TT Norms"/>
              </a:rPr>
              <a:t>Dashboard details </a:t>
            </a:r>
            <a:r>
              <a:rPr lang="en-US" sz="2100" spc="-46" dirty="0">
                <a:solidFill>
                  <a:srgbClr val="303030"/>
                </a:solidFill>
                <a:latin typeface="TT Norms"/>
                <a:ea typeface="TT Norms"/>
                <a:cs typeface="TT Norms"/>
                <a:sym typeface="TT Norms"/>
                <a:hlinkClick r:id="rId6"/>
              </a:rPr>
              <a:t>here</a:t>
            </a:r>
            <a:endParaRPr lang="en-US" sz="2100" spc="-46" dirty="0">
              <a:solidFill>
                <a:srgbClr val="303030"/>
              </a:solidFill>
              <a:latin typeface="TT Norms"/>
              <a:ea typeface="TT Norms"/>
              <a:cs typeface="TT Norms"/>
              <a:sym typeface="TT Norms"/>
            </a:endParaRPr>
          </a:p>
        </p:txBody>
      </p:sp>
      <p:sp>
        <p:nvSpPr>
          <p:cNvPr id="5" name="TextBox 13">
            <a:extLst>
              <a:ext uri="{FF2B5EF4-FFF2-40B4-BE49-F238E27FC236}">
                <a16:creationId xmlns:a16="http://schemas.microsoft.com/office/drawing/2014/main" id="{631819B2-4853-08C5-981B-2DF0317ED256}"/>
              </a:ext>
            </a:extLst>
          </p:cNvPr>
          <p:cNvSpPr txBox="1"/>
          <p:nvPr/>
        </p:nvSpPr>
        <p:spPr>
          <a:xfrm>
            <a:off x="9614493" y="3543300"/>
            <a:ext cx="7696198" cy="2769989"/>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dirty="0">
                <a:solidFill>
                  <a:srgbClr val="303030"/>
                </a:solidFill>
                <a:latin typeface="TT Norms" panose="020B0604020202020204" charset="0"/>
              </a:rPr>
              <a:t>Distribution of revenue and transactions with an average transaction rating of 4.0, indicating quite good customer satisfaction.</a:t>
            </a:r>
          </a:p>
          <a:p>
            <a:pPr marL="285750" indent="-285750">
              <a:buFont typeface="Arial" panose="020B0604020202020204" pitchFamily="34" charset="0"/>
              <a:buChar char="•"/>
            </a:pPr>
            <a:r>
              <a:rPr lang="en-US" dirty="0">
                <a:solidFill>
                  <a:srgbClr val="303030"/>
                </a:solidFill>
                <a:latin typeface="TT Norms" panose="020B0604020202020204" charset="0"/>
              </a:rPr>
              <a:t>Time trends show fluctuations in net sales and transactions, which can be attributed to external factors and seasonality. This can be used as a timely promotional strategy to increase sales.</a:t>
            </a:r>
          </a:p>
          <a:p>
            <a:pPr marL="285750" indent="-285750">
              <a:buFont typeface="Arial" panose="020B0604020202020204" pitchFamily="34" charset="0"/>
              <a:buChar char="•"/>
            </a:pPr>
            <a:r>
              <a:rPr lang="en-US" dirty="0">
                <a:solidFill>
                  <a:srgbClr val="303030"/>
                </a:solidFill>
                <a:latin typeface="TT Norms" panose="020B0604020202020204" charset="0"/>
              </a:rPr>
              <a:t>Analysis of transaction patterns shows that there are spikes in certain periods, which can be used for promotional strategies and stock management.</a:t>
            </a:r>
          </a:p>
          <a:p>
            <a:pPr marL="285750" indent="-285750">
              <a:buFont typeface="Arial" panose="020B0604020202020204" pitchFamily="34" charset="0"/>
              <a:buChar char="•"/>
            </a:pPr>
            <a:r>
              <a:rPr lang="en-US" sz="1800" spc="-75" dirty="0">
                <a:solidFill>
                  <a:srgbClr val="303030"/>
                </a:solidFill>
                <a:latin typeface="TT Norms"/>
                <a:ea typeface="TT Norms"/>
                <a:cs typeface="TT Norms"/>
                <a:sym typeface="TT Norms"/>
              </a:rPr>
              <a:t>Branch performance shows that there are branches with high ratings but low transactions, which may require better marketing strategies</a:t>
            </a:r>
          </a:p>
        </p:txBody>
      </p:sp>
    </p:spTree>
  </p:cSld>
  <p:clrMapOvr>
    <a:masterClrMapping/>
  </p:clrMapOvr>
  <mc:AlternateContent xmlns:mc="http://schemas.openxmlformats.org/markup-compatibility/2006">
    <mc:Choice xmlns:p14="http://schemas.microsoft.com/office/powerpoint/2010/main" Requires="p14">
      <p:transition spd="slow" p14:dur="2000" advTm="4878"/>
    </mc:Choice>
    <mc:Fallback>
      <p:transition spd="slow" advTm="4878"/>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1509</TotalTime>
  <Words>929</Words>
  <Application>Microsoft Office PowerPoint</Application>
  <PresentationFormat>Custom</PresentationFormat>
  <Paragraphs>85</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TT Norms Ultra-Bold</vt:lpstr>
      <vt:lpstr>Calibri</vt:lpstr>
      <vt:lpstr>TT Norms</vt:lpstr>
      <vt:lpstr>Arial</vt:lpstr>
      <vt:lpstr>Horizon Outlined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Olive Green Beige Bold Geometric 2025 Social Media Content Calendar Presentation</dc:title>
  <dc:creator>Dwi Ajeng</dc:creator>
  <cp:lastModifiedBy>Dwi Ajeng</cp:lastModifiedBy>
  <cp:revision>6</cp:revision>
  <dcterms:created xsi:type="dcterms:W3CDTF">2006-08-16T00:00:00Z</dcterms:created>
  <dcterms:modified xsi:type="dcterms:W3CDTF">2025-01-31T21:20:19Z</dcterms:modified>
  <dc:identifier>DAGdoqcuxHI</dc:identifier>
</cp:coreProperties>
</file>

<file path=docProps/thumbnail.jpeg>
</file>